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8" r:id="rId2"/>
  </p:sldMasterIdLst>
  <p:notesMasterIdLst>
    <p:notesMasterId r:id="rId40"/>
  </p:notesMasterIdLst>
  <p:sldIdLst>
    <p:sldId id="266" r:id="rId3"/>
    <p:sldId id="308" r:id="rId4"/>
    <p:sldId id="439" r:id="rId5"/>
    <p:sldId id="384" r:id="rId6"/>
    <p:sldId id="505" r:id="rId7"/>
    <p:sldId id="457" r:id="rId8"/>
    <p:sldId id="506" r:id="rId9"/>
    <p:sldId id="507" r:id="rId10"/>
    <p:sldId id="456" r:id="rId11"/>
    <p:sldId id="455" r:id="rId12"/>
    <p:sldId id="458" r:id="rId13"/>
    <p:sldId id="459" r:id="rId14"/>
    <p:sldId id="460" r:id="rId15"/>
    <p:sldId id="462" r:id="rId16"/>
    <p:sldId id="486" r:id="rId17"/>
    <p:sldId id="492" r:id="rId18"/>
    <p:sldId id="493" r:id="rId19"/>
    <p:sldId id="508" r:id="rId20"/>
    <p:sldId id="509" r:id="rId21"/>
    <p:sldId id="461" r:id="rId22"/>
    <p:sldId id="494" r:id="rId23"/>
    <p:sldId id="495" r:id="rId24"/>
    <p:sldId id="496" r:id="rId25"/>
    <p:sldId id="497" r:id="rId26"/>
    <p:sldId id="498" r:id="rId27"/>
    <p:sldId id="487" r:id="rId28"/>
    <p:sldId id="488" r:id="rId29"/>
    <p:sldId id="489" r:id="rId30"/>
    <p:sldId id="490" r:id="rId31"/>
    <p:sldId id="440" r:id="rId32"/>
    <p:sldId id="504" r:id="rId33"/>
    <p:sldId id="502" r:id="rId34"/>
    <p:sldId id="501" r:id="rId35"/>
    <p:sldId id="503" r:id="rId36"/>
    <p:sldId id="491" r:id="rId37"/>
    <p:sldId id="500" r:id="rId38"/>
    <p:sldId id="288" r:id="rId39"/>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73"/>
    <a:srgbClr val="0A39E6"/>
    <a:srgbClr val="0A39E4"/>
    <a:srgbClr val="F2F2F2"/>
    <a:srgbClr val="042238"/>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84" autoAdjust="0"/>
  </p:normalViewPr>
  <p:slideViewPr>
    <p:cSldViewPr snapToGrid="0" snapToObjects="1">
      <p:cViewPr varScale="1">
        <p:scale>
          <a:sx n="100" d="100"/>
          <a:sy n="100" d="100"/>
        </p:scale>
        <p:origin x="902" y="72"/>
      </p:cViewPr>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DC392-E8FE-E641-8C3E-CC484D55EBE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6DCDF-26ED-494C-B005-6AA1D4ABBDEB}" type="slidenum">
              <a:rPr lang="en-US" smtClean="0"/>
              <a:t>‹Nº›</a:t>
            </a:fld>
            <a:endParaRPr lang="en-US"/>
          </a:p>
        </p:txBody>
      </p:sp>
    </p:spTree>
    <p:extLst>
      <p:ext uri="{BB962C8B-B14F-4D97-AF65-F5344CB8AC3E}">
        <p14:creationId xmlns:p14="http://schemas.microsoft.com/office/powerpoint/2010/main" val="95070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9" name="Picture 18"/>
          <p:cNvPicPr>
            <a:picLocks noChangeAspect="1"/>
          </p:cNvPicPr>
          <p:nvPr userDrawn="1"/>
        </p:nvPicPr>
        <p:blipFill>
          <a:blip r:embed="rId2"/>
          <a:stretch>
            <a:fillRect/>
          </a:stretch>
        </p:blipFill>
        <p:spPr>
          <a:xfrm>
            <a:off x="287338" y="567265"/>
            <a:ext cx="3219755" cy="728085"/>
          </a:xfrm>
          <a:prstGeom prst="rect">
            <a:avLst/>
          </a:prstGeom>
        </p:spPr>
      </p:pic>
    </p:spTree>
    <p:extLst>
      <p:ext uri="{BB962C8B-B14F-4D97-AF65-F5344CB8AC3E}">
        <p14:creationId xmlns:p14="http://schemas.microsoft.com/office/powerpoint/2010/main" val="103594043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pic>
        <p:nvPicPr>
          <p:cNvPr id="14" name="Picture 13"/>
          <p:cNvPicPr>
            <a:picLocks noChangeAspect="1"/>
          </p:cNvPicPr>
          <p:nvPr userDrawn="1"/>
        </p:nvPicPr>
        <p:blipFill>
          <a:blip r:embed="rId3"/>
          <a:stretch>
            <a:fillRect/>
          </a:stretch>
        </p:blipFill>
        <p:spPr>
          <a:xfrm>
            <a:off x="287338" y="555625"/>
            <a:ext cx="5880773" cy="1161811"/>
          </a:xfrm>
          <a:prstGeom prst="rect">
            <a:avLst/>
          </a:prstGeom>
        </p:spPr>
      </p:pic>
    </p:spTree>
    <p:extLst>
      <p:ext uri="{BB962C8B-B14F-4D97-AF65-F5344CB8AC3E}">
        <p14:creationId xmlns:p14="http://schemas.microsoft.com/office/powerpoint/2010/main" val="34155427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Portada">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9" name="Picture 18"/>
          <p:cNvPicPr>
            <a:picLocks noChangeAspect="1"/>
          </p:cNvPicPr>
          <p:nvPr userDrawn="1"/>
        </p:nvPicPr>
        <p:blipFill>
          <a:blip r:embed="rId2"/>
          <a:stretch>
            <a:fillRect/>
          </a:stretch>
        </p:blipFill>
        <p:spPr>
          <a:xfrm>
            <a:off x="287338" y="567265"/>
            <a:ext cx="3219755" cy="728085"/>
          </a:xfrm>
          <a:prstGeom prst="rect">
            <a:avLst/>
          </a:prstGeom>
        </p:spPr>
      </p:pic>
    </p:spTree>
    <p:extLst>
      <p:ext uri="{BB962C8B-B14F-4D97-AF65-F5344CB8AC3E}">
        <p14:creationId xmlns:p14="http://schemas.microsoft.com/office/powerpoint/2010/main" val="1447142002"/>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Portada">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a:t>AQUÍ VA UN SUBTÍTULO DE UNA LÍNEA</a:t>
            </a:r>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86332533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Abridora 01">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54948372"/>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bridora 03">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467108040"/>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bridora 02">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277593426"/>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17822949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8" y="567265"/>
            <a:ext cx="3757722" cy="1022202"/>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67"/>
            <a:ext cx="3757720" cy="2246759"/>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tx1"/>
              </a:buClr>
              <a:buSzTx/>
              <a:buFont typeface=".AppleSystemUIFont" charset="-120"/>
              <a:buChar char="&gt;"/>
              <a:tabLst/>
              <a:defRPr sz="1400" b="0" i="0">
                <a:solidFill>
                  <a:schemeClr val="tx1"/>
                </a:solidFill>
                <a:latin typeface="Arial" charset="0"/>
                <a:ea typeface="Arial" charset="0"/>
                <a:cs typeface="Arial" charset="0"/>
              </a:defRPr>
            </a:lvl1pPr>
            <a:lvl2pPr marL="685800" indent="-228600">
              <a:buClr>
                <a:srgbClr val="0A39E6"/>
              </a:buClr>
              <a:buFont typeface=".AppleSystemUIFont" charset="-120"/>
              <a:buChar char="&gt;"/>
              <a:defRPr sz="1400"/>
            </a:lvl2pPr>
            <a:lvl3pPr marL="1143000" indent="-228600">
              <a:buClr>
                <a:srgbClr val="0A39E6"/>
              </a:buClr>
              <a:buFont typeface=".AppleSystemUIFont" charset="-120"/>
              <a:buChar char="&gt;"/>
              <a:defRPr sz="1400"/>
            </a:lvl3pPr>
            <a:lvl4pPr marL="1600200" indent="-228600">
              <a:buClr>
                <a:srgbClr val="0A39E6"/>
              </a:buClr>
              <a:buFont typeface=".AppleSystemUIFont" charset="-120"/>
              <a:buChar char="&gt;"/>
              <a:defRPr sz="1400"/>
            </a:lvl4pPr>
            <a:lvl5pPr marL="2057400" indent="-228600">
              <a:buClr>
                <a:srgbClr val="0A39E6"/>
              </a:buClr>
              <a:buFont typeface=".AppleSystemUIFont" charset="-120"/>
              <a:buChar char="&gt;"/>
              <a:defRPr sz="140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55646389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03">
    <p:spTree>
      <p:nvGrpSpPr>
        <p:cNvPr id="1" name=""/>
        <p:cNvGrpSpPr/>
        <p:nvPr/>
      </p:nvGrpSpPr>
      <p:grpSpPr>
        <a:xfrm>
          <a:off x="0" y="0"/>
          <a:ext cx="0" cy="0"/>
          <a:chOff x="0" y="0"/>
          <a:chExt cx="0" cy="0"/>
        </a:xfrm>
      </p:grpSpPr>
      <p:cxnSp>
        <p:nvCxnSpPr>
          <p:cNvPr id="9" name="Straight Connector 8"/>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8"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2" name="Straight Connector 11"/>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9746780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ierre">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pic>
        <p:nvPicPr>
          <p:cNvPr id="14" name="Picture 13"/>
          <p:cNvPicPr>
            <a:picLocks noChangeAspect="1"/>
          </p:cNvPicPr>
          <p:nvPr userDrawn="1"/>
        </p:nvPicPr>
        <p:blipFill>
          <a:blip r:embed="rId3"/>
          <a:stretch>
            <a:fillRect/>
          </a:stretch>
        </p:blipFill>
        <p:spPr>
          <a:xfrm>
            <a:off x="287338" y="555625"/>
            <a:ext cx="5880773" cy="1161811"/>
          </a:xfrm>
          <a:prstGeom prst="rect">
            <a:avLst/>
          </a:prstGeom>
        </p:spPr>
      </p:pic>
    </p:spTree>
    <p:extLst>
      <p:ext uri="{BB962C8B-B14F-4D97-AF65-F5344CB8AC3E}">
        <p14:creationId xmlns:p14="http://schemas.microsoft.com/office/powerpoint/2010/main" val="979214441"/>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2">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33761554"/>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287340"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7294422" y="4742606"/>
            <a:ext cx="1562244" cy="123111"/>
          </a:xfrm>
          <a:prstGeom prst="rect">
            <a:avLst/>
          </a:prstGeom>
          <a:noFill/>
        </p:spPr>
        <p:txBody>
          <a:bodyPr wrap="square" lIns="0" tIns="0" rIns="0" bIns="0" rtlCol="0">
            <a:spAutoFit/>
          </a:bodyPr>
          <a:lstStyle/>
          <a:p>
            <a:pPr algn="r">
              <a:lnSpc>
                <a:spcPct val="80000"/>
              </a:lnSpc>
            </a:pPr>
            <a:r>
              <a:rPr lang="en-US" sz="1000" b="1" dirty="0" err="1">
                <a:solidFill>
                  <a:schemeClr val="bg1"/>
                </a:solidFill>
                <a:latin typeface="Segoe UI" charset="0"/>
                <a:ea typeface="Segoe UI" charset="0"/>
                <a:cs typeface="Segoe UI" charset="0"/>
              </a:rPr>
              <a:t>www.senati.edu.pe</a:t>
            </a:r>
            <a:endParaRPr lang="en-US" sz="1000" b="1" dirty="0">
              <a:solidFill>
                <a:schemeClr val="bg1"/>
              </a:solidFill>
              <a:latin typeface="Segoe UI" charset="0"/>
              <a:ea typeface="Segoe UI" charset="0"/>
              <a:cs typeface="Segoe UI" charset="0"/>
            </a:endParaRPr>
          </a:p>
        </p:txBody>
      </p:sp>
      <p:pic>
        <p:nvPicPr>
          <p:cNvPr id="9" name="Picture 8"/>
          <p:cNvPicPr>
            <a:picLocks noChangeAspect="1"/>
          </p:cNvPicPr>
          <p:nvPr userDrawn="1"/>
        </p:nvPicPr>
        <p:blipFill>
          <a:blip r:embed="rId2"/>
          <a:stretch>
            <a:fillRect/>
          </a:stretch>
        </p:blipFill>
        <p:spPr>
          <a:xfrm>
            <a:off x="383118" y="567265"/>
            <a:ext cx="3315577" cy="562315"/>
          </a:xfrm>
          <a:prstGeom prst="rect">
            <a:avLst/>
          </a:prstGeom>
        </p:spPr>
      </p:pic>
    </p:spTree>
    <p:extLst>
      <p:ext uri="{BB962C8B-B14F-4D97-AF65-F5344CB8AC3E}">
        <p14:creationId xmlns:p14="http://schemas.microsoft.com/office/powerpoint/2010/main" val="251224626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49">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2982364"/>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0" hasCustomPrompt="1"/>
          </p:nvPr>
        </p:nvSpPr>
        <p:spPr>
          <a:xfrm>
            <a:off x="383118" y="3526175"/>
            <a:ext cx="7904703"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13" name="Text Placeholder 3"/>
          <p:cNvSpPr>
            <a:spLocks noGrp="1"/>
          </p:cNvSpPr>
          <p:nvPr>
            <p:ph type="body" sz="quarter" idx="11" hasCustomPrompt="1"/>
          </p:nvPr>
        </p:nvSpPr>
        <p:spPr>
          <a:xfrm>
            <a:off x="383118" y="4578384"/>
            <a:ext cx="7904703"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a:t>AQUÍ VA UN SUBTÍTULO</a:t>
            </a:r>
          </a:p>
        </p:txBody>
      </p:sp>
      <p:sp>
        <p:nvSpPr>
          <p:cNvPr id="14" name="TextBox 13"/>
          <p:cNvSpPr txBox="1"/>
          <p:nvPr userDrawn="1"/>
        </p:nvSpPr>
        <p:spPr>
          <a:xfrm>
            <a:off x="7294422" y="4742606"/>
            <a:ext cx="1562244" cy="123111"/>
          </a:xfrm>
          <a:prstGeom prst="rect">
            <a:avLst/>
          </a:prstGeom>
          <a:noFill/>
        </p:spPr>
        <p:txBody>
          <a:bodyPr wrap="square" lIns="0" tIns="0" rIns="0" bIns="0" rtlCol="0">
            <a:spAutoFit/>
          </a:bodyPr>
          <a:lstStyle/>
          <a:p>
            <a:pPr algn="r">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pic>
        <p:nvPicPr>
          <p:cNvPr id="15" name="Picture 14"/>
          <p:cNvPicPr>
            <a:picLocks noChangeAspect="1"/>
          </p:cNvPicPr>
          <p:nvPr userDrawn="1"/>
        </p:nvPicPr>
        <p:blipFill>
          <a:blip r:embed="rId2"/>
          <a:stretch>
            <a:fillRect/>
          </a:stretch>
        </p:blipFill>
        <p:spPr>
          <a:xfrm>
            <a:off x="383118" y="567265"/>
            <a:ext cx="3315577" cy="562315"/>
          </a:xfrm>
          <a:prstGeom prst="rect">
            <a:avLst/>
          </a:prstGeom>
        </p:spPr>
      </p:pic>
    </p:spTree>
    <p:extLst>
      <p:ext uri="{BB962C8B-B14F-4D97-AF65-F5344CB8AC3E}">
        <p14:creationId xmlns:p14="http://schemas.microsoft.com/office/powerpoint/2010/main" val="747786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2982364"/>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287342" y="567265"/>
            <a:ext cx="2483521" cy="561600"/>
          </a:xfrm>
          <a:prstGeom prst="rect">
            <a:avLst/>
          </a:prstGeom>
        </p:spPr>
      </p:pic>
      <p:sp>
        <p:nvSpPr>
          <p:cNvPr id="8" name="Text Placeholder 3"/>
          <p:cNvSpPr>
            <a:spLocks noGrp="1"/>
          </p:cNvSpPr>
          <p:nvPr>
            <p:ph type="body" sz="quarter" idx="10" hasCustomPrompt="1"/>
          </p:nvPr>
        </p:nvSpPr>
        <p:spPr>
          <a:xfrm>
            <a:off x="287342" y="3526175"/>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10" name="Text Placeholder 3"/>
          <p:cNvSpPr>
            <a:spLocks noGrp="1"/>
          </p:cNvSpPr>
          <p:nvPr>
            <p:ph type="body" sz="quarter" idx="11" hasCustomPrompt="1"/>
          </p:nvPr>
        </p:nvSpPr>
        <p:spPr>
          <a:xfrm>
            <a:off x="287342" y="4578384"/>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a:t>AQUÍ VA UN SUBTÍTULO DE UNA LÍNEA</a:t>
            </a:r>
          </a:p>
        </p:txBody>
      </p:sp>
      <p:sp>
        <p:nvSpPr>
          <p:cNvPr id="11" name="TextBox 10"/>
          <p:cNvSpPr txBox="1"/>
          <p:nvPr userDrawn="1"/>
        </p:nvSpPr>
        <p:spPr>
          <a:xfrm>
            <a:off x="7684981" y="4742611"/>
            <a:ext cx="1171683" cy="92333"/>
          </a:xfrm>
          <a:prstGeom prst="rect">
            <a:avLst/>
          </a:prstGeom>
          <a:noFill/>
        </p:spPr>
        <p:txBody>
          <a:bodyPr wrap="square" lIns="0" tIns="0" rIns="0" bIns="0" rtlCol="0">
            <a:spAutoFit/>
          </a:bodyPr>
          <a:lstStyle/>
          <a:p>
            <a:pPr algn="r">
              <a:lnSpc>
                <a:spcPct val="80000"/>
              </a:lnSpc>
            </a:pPr>
            <a:r>
              <a:rPr lang="en-US" sz="750" b="1" dirty="0" err="1">
                <a:solidFill>
                  <a:schemeClr val="tx1"/>
                </a:solidFill>
                <a:latin typeface="Segoe UI" charset="0"/>
                <a:ea typeface="Segoe UI" charset="0"/>
                <a:cs typeface="Segoe UI" charset="0"/>
              </a:rPr>
              <a:t>www.senati.edu.pe</a:t>
            </a:r>
            <a:endParaRPr lang="en-US" sz="750" b="1"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315150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9"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20"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1"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2" name="Picture 21"/>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67821844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40" y="567265"/>
            <a:ext cx="8569325" cy="496888"/>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41" y="1568327"/>
            <a:ext cx="4958431" cy="2125663"/>
          </a:xfrm>
          <a:prstGeom prst="rect">
            <a:avLst/>
          </a:prstGeom>
        </p:spPr>
        <p:txBody>
          <a:bodyPr lIns="0" tIns="0" rIns="0" bIns="0">
            <a:noAutofit/>
          </a:bodyPr>
          <a:lstStyle>
            <a:lvl1pPr marL="385745" marR="0" indent="-385745" algn="l" defTabSz="342845" rtl="0" eaLnBrk="1" fontAlgn="auto" latinLnBrk="0" hangingPunct="1">
              <a:lnSpc>
                <a:spcPct val="90000"/>
              </a:lnSpc>
              <a:spcBef>
                <a:spcPts val="750"/>
              </a:spcBef>
              <a:spcAft>
                <a:spcPts val="0"/>
              </a:spcAft>
              <a:buClr>
                <a:schemeClr val="tx1"/>
              </a:buClr>
              <a:buSzTx/>
              <a:buFont typeface="Arial"/>
              <a:buAutoNum type="arabicPeriod"/>
              <a:tabLst/>
              <a:defRPr lang="en-US" sz="1350" kern="1200" baseline="0" dirty="0" smtClean="0">
                <a:solidFill>
                  <a:schemeClr val="tx1"/>
                </a:solidFill>
                <a:latin typeface="Arial"/>
                <a:ea typeface="+mn-ea"/>
                <a:cs typeface="Arial"/>
              </a:defRPr>
            </a:lvl1pPr>
            <a:lvl2pPr marL="385745" indent="-385745" algn="l" defTabSz="342845" rtl="0" eaLnBrk="1" latinLnBrk="0" hangingPunct="1">
              <a:buAutoNum type="arabicPeriod"/>
              <a:defRPr lang="en-US" sz="1650" kern="1200" dirty="0" smtClean="0">
                <a:solidFill>
                  <a:srgbClr val="0A39E6"/>
                </a:solidFill>
                <a:latin typeface="Arial"/>
                <a:ea typeface="+mn-ea"/>
                <a:cs typeface="Arial"/>
              </a:defRPr>
            </a:lvl2pPr>
            <a:lvl3pPr marL="385745" indent="-385745" algn="l" defTabSz="342845" rtl="0" eaLnBrk="1" latinLnBrk="0" hangingPunct="1">
              <a:buAutoNum type="arabicPeriod"/>
              <a:defRPr lang="en-US" sz="1650" kern="1200" dirty="0" smtClean="0">
                <a:solidFill>
                  <a:srgbClr val="0A39E6"/>
                </a:solidFill>
                <a:latin typeface="Arial"/>
                <a:ea typeface="+mn-ea"/>
                <a:cs typeface="Arial"/>
              </a:defRPr>
            </a:lvl3pPr>
            <a:lvl4pPr marL="385745" indent="-385745" algn="l" defTabSz="342845" rtl="0" eaLnBrk="1" latinLnBrk="0" hangingPunct="1">
              <a:buAutoNum type="arabicPeriod"/>
              <a:defRPr lang="en-US" sz="1650" kern="1200" dirty="0" smtClean="0">
                <a:solidFill>
                  <a:srgbClr val="0A39E6"/>
                </a:solidFill>
                <a:latin typeface="Arial"/>
                <a:ea typeface="+mn-ea"/>
                <a:cs typeface="Arial"/>
              </a:defRPr>
            </a:lvl4pPr>
            <a:lvl5pPr marL="385745" indent="-385745" algn="l" defTabSz="342845" rtl="0" eaLnBrk="1" latinLnBrk="0" hangingPunct="1">
              <a:buAutoNum type="arabicPeriod"/>
              <a:defRPr lang="en-US" sz="165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7863861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3757723" cy="1022202"/>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73"/>
            <a:ext cx="3757720" cy="2246759"/>
          </a:xfrm>
          <a:prstGeom prst="rect">
            <a:avLst/>
          </a:prstGeom>
        </p:spPr>
        <p:txBody>
          <a:bodyPr>
            <a:normAutofit/>
          </a:bodyPr>
          <a:lstStyle>
            <a:lvl1pPr marL="171442" marR="0" indent="-171442" algn="l" defTabSz="685766" rtl="0" eaLnBrk="1" fontAlgn="auto" latinLnBrk="0" hangingPunct="1">
              <a:lnSpc>
                <a:spcPct val="90000"/>
              </a:lnSpc>
              <a:spcBef>
                <a:spcPts val="750"/>
              </a:spcBef>
              <a:spcAft>
                <a:spcPts val="0"/>
              </a:spcAft>
              <a:buClr>
                <a:schemeClr val="tx1"/>
              </a:buClr>
              <a:buSzTx/>
              <a:buFont typeface=".AppleSystemUIFont" charset="-120"/>
              <a:buChar char="&gt;"/>
              <a:tabLst/>
              <a:defRPr sz="1050" b="0" i="0">
                <a:solidFill>
                  <a:schemeClr val="tx1"/>
                </a:solidFill>
                <a:latin typeface="Arial" charset="0"/>
                <a:ea typeface="Arial" charset="0"/>
                <a:cs typeface="Arial" charset="0"/>
              </a:defRPr>
            </a:lvl1pPr>
            <a:lvl2pPr marL="514325" indent="-171442">
              <a:buClr>
                <a:srgbClr val="0A39E6"/>
              </a:buClr>
              <a:buFont typeface=".AppleSystemUIFont" charset="-120"/>
              <a:buChar char="&gt;"/>
              <a:defRPr sz="1050"/>
            </a:lvl2pPr>
            <a:lvl3pPr marL="857207" indent="-171442">
              <a:buClr>
                <a:srgbClr val="0A39E6"/>
              </a:buClr>
              <a:buFont typeface=".AppleSystemUIFont" charset="-120"/>
              <a:buChar char="&gt;"/>
              <a:defRPr sz="1050"/>
            </a:lvl3pPr>
            <a:lvl4pPr marL="1200090" indent="-171442">
              <a:buClr>
                <a:srgbClr val="0A39E6"/>
              </a:buClr>
              <a:buFont typeface=".AppleSystemUIFont" charset="-120"/>
              <a:buChar char="&gt;"/>
              <a:defRPr sz="1050"/>
            </a:lvl4pPr>
            <a:lvl5pPr marL="1542974" indent="-171442">
              <a:buClr>
                <a:srgbClr val="0A39E6"/>
              </a:buClr>
              <a:buFont typeface=".AppleSystemUIFont" charset="-120"/>
              <a:buChar char="&gt;"/>
              <a:defRPr sz="105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23603112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40" y="567265"/>
            <a:ext cx="8569325" cy="496888"/>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41" y="1568327"/>
            <a:ext cx="4958431" cy="2125663"/>
          </a:xfrm>
          <a:prstGeom prst="rect">
            <a:avLst/>
          </a:prstGeom>
        </p:spPr>
        <p:txBody>
          <a:bodyPr lIns="0" tIns="0" rIns="0" bIns="0">
            <a:noAutofit/>
          </a:bodyPr>
          <a:lstStyle>
            <a:lvl1pPr marL="385745" marR="0" indent="-385745" algn="l" defTabSz="342845" rtl="0" eaLnBrk="1" fontAlgn="auto" latinLnBrk="0" hangingPunct="1">
              <a:lnSpc>
                <a:spcPct val="90000"/>
              </a:lnSpc>
              <a:spcBef>
                <a:spcPts val="750"/>
              </a:spcBef>
              <a:spcAft>
                <a:spcPts val="0"/>
              </a:spcAft>
              <a:buClr>
                <a:schemeClr val="tx1"/>
              </a:buClr>
              <a:buSzTx/>
              <a:buFont typeface="Arial"/>
              <a:buAutoNum type="arabicPeriod"/>
              <a:tabLst/>
              <a:defRPr lang="en-US" sz="1350" kern="1200" baseline="0" dirty="0" smtClean="0">
                <a:solidFill>
                  <a:schemeClr val="tx1"/>
                </a:solidFill>
                <a:latin typeface="Arial"/>
                <a:ea typeface="+mn-ea"/>
                <a:cs typeface="Arial"/>
              </a:defRPr>
            </a:lvl1pPr>
            <a:lvl2pPr marL="385745" indent="-385745" algn="l" defTabSz="342845" rtl="0" eaLnBrk="1" latinLnBrk="0" hangingPunct="1">
              <a:buAutoNum type="arabicPeriod"/>
              <a:defRPr lang="en-US" sz="1650" kern="1200" dirty="0" smtClean="0">
                <a:solidFill>
                  <a:srgbClr val="0A39E6"/>
                </a:solidFill>
                <a:latin typeface="Arial"/>
                <a:ea typeface="+mn-ea"/>
                <a:cs typeface="Arial"/>
              </a:defRPr>
            </a:lvl2pPr>
            <a:lvl3pPr marL="385745" indent="-385745" algn="l" defTabSz="342845" rtl="0" eaLnBrk="1" latinLnBrk="0" hangingPunct="1">
              <a:buAutoNum type="arabicPeriod"/>
              <a:defRPr lang="en-US" sz="1650" kern="1200" dirty="0" smtClean="0">
                <a:solidFill>
                  <a:srgbClr val="0A39E6"/>
                </a:solidFill>
                <a:latin typeface="Arial"/>
                <a:ea typeface="+mn-ea"/>
                <a:cs typeface="Arial"/>
              </a:defRPr>
            </a:lvl3pPr>
            <a:lvl4pPr marL="385745" indent="-385745" algn="l" defTabSz="342845" rtl="0" eaLnBrk="1" latinLnBrk="0" hangingPunct="1">
              <a:buAutoNum type="arabicPeriod"/>
              <a:defRPr lang="en-US" sz="1650" kern="1200" dirty="0" smtClean="0">
                <a:solidFill>
                  <a:srgbClr val="0A39E6"/>
                </a:solidFill>
                <a:latin typeface="Arial"/>
                <a:ea typeface="+mn-ea"/>
                <a:cs typeface="Arial"/>
              </a:defRPr>
            </a:lvl4pPr>
            <a:lvl5pPr marL="385745" indent="-385745" algn="l" defTabSz="342845" rtl="0" eaLnBrk="1" latinLnBrk="0" hangingPunct="1">
              <a:buAutoNum type="arabicPeriod"/>
              <a:defRPr lang="en-US" sz="165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43127988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cxnSp>
        <p:nvCxnSpPr>
          <p:cNvPr id="15" name="Straight Connector 14"/>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6"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7"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8"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9" name="Picture 18"/>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6563427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bridora 4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31"/>
            <a:ext cx="7904163" cy="1422683"/>
          </a:xfrm>
          <a:prstGeom prst="rect">
            <a:avLst/>
          </a:prstGeom>
        </p:spPr>
        <p:txBody>
          <a:bodyPr lIns="0" tIns="0" rIns="0" bIns="0">
            <a:noAutofit/>
          </a:bodyPr>
          <a:lstStyle>
            <a:lvl1pPr marL="0" indent="0">
              <a:buNone/>
              <a:defRPr sz="405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5296778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s y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0" y="1384160"/>
            <a:ext cx="8569325" cy="2895740"/>
          </a:xfrm>
          <a:prstGeom prst="rect">
            <a:avLst/>
          </a:prstGeom>
        </p:spPr>
        <p:txBody>
          <a:bodyPr/>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5"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6"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7" name="Picture 16"/>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75110517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2948683"/>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6" name="TextBox 5"/>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7" name="Straight Connector 6"/>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287338" y="567265"/>
            <a:ext cx="2483521" cy="561600"/>
          </a:xfrm>
          <a:prstGeom prst="rect">
            <a:avLst/>
          </a:prstGeom>
        </p:spPr>
      </p:pic>
    </p:spTree>
    <p:extLst>
      <p:ext uri="{BB962C8B-B14F-4D97-AF65-F5344CB8AC3E}">
        <p14:creationId xmlns:p14="http://schemas.microsoft.com/office/powerpoint/2010/main" val="1872348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cabezado de sec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1542914"/>
            <a:ext cx="7904163" cy="1422683"/>
          </a:xfrm>
          <a:prstGeom prst="rect">
            <a:avLst/>
          </a:prstGeom>
        </p:spPr>
        <p:txBody>
          <a:bodyPr lIns="0" tIns="0" rIns="0" bIns="0">
            <a:noAutofit/>
          </a:bodyPr>
          <a:lstStyle>
            <a:lvl1pPr marL="0" indent="0">
              <a:buNone/>
              <a:defRPr sz="405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3" name="Title 1"/>
          <p:cNvSpPr>
            <a:spLocks noGrp="1"/>
          </p:cNvSpPr>
          <p:nvPr>
            <p:ph type="title" hasCustomPrompt="1"/>
          </p:nvPr>
        </p:nvSpPr>
        <p:spPr>
          <a:xfrm>
            <a:off x="287337" y="3234347"/>
            <a:ext cx="7904163" cy="321659"/>
          </a:xfrm>
          <a:prstGeom prst="rect">
            <a:avLst/>
          </a:prstGeom>
        </p:spPr>
        <p:txBody>
          <a:bodyPr lIns="0" tIns="0" rIns="0" bIns="0" anchor="t">
            <a:noAutofit/>
          </a:bodyPr>
          <a:lstStyle>
            <a:lvl1pPr>
              <a:defRPr sz="1800" b="0" i="0">
                <a:solidFill>
                  <a:schemeClr val="bg2">
                    <a:lumMod val="75000"/>
                  </a:schemeClr>
                </a:solidFill>
                <a:latin typeface="Eurostile" charset="0"/>
                <a:ea typeface="Eurostile" charset="0"/>
                <a:cs typeface="Eurostile" charset="0"/>
              </a:defRPr>
            </a:lvl1pPr>
          </a:lstStyle>
          <a:p>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49089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6"/>
            <a:ext cx="4081463" cy="2829679"/>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1450226"/>
            <a:ext cx="4081463" cy="2829679"/>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6"/>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61617211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996233"/>
            <a:ext cx="4081463" cy="2283671"/>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1996233"/>
            <a:ext cx="4081463" cy="2283671"/>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 Placeholder 3"/>
          <p:cNvSpPr>
            <a:spLocks noGrp="1"/>
          </p:cNvSpPr>
          <p:nvPr>
            <p:ph type="body" sz="quarter" idx="16" hasCustomPrompt="1"/>
          </p:nvPr>
        </p:nvSpPr>
        <p:spPr>
          <a:xfrm>
            <a:off x="287341" y="1450222"/>
            <a:ext cx="4081463" cy="391279"/>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15" name="Text Placeholder 3"/>
          <p:cNvSpPr>
            <a:spLocks noGrp="1"/>
          </p:cNvSpPr>
          <p:nvPr>
            <p:ph type="body" sz="quarter" idx="17" hasCustomPrompt="1"/>
          </p:nvPr>
        </p:nvSpPr>
        <p:spPr>
          <a:xfrm>
            <a:off x="4768701" y="1450222"/>
            <a:ext cx="4081463" cy="391279"/>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16" name="TextBox 15"/>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7"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8"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9" name="Marcador de fecha 3"/>
          <p:cNvSpPr>
            <a:spLocks noGrp="1"/>
          </p:cNvSpPr>
          <p:nvPr>
            <p:ph type="dt" sz="half" idx="18"/>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0" name="Picture 19"/>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50641365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lo títul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31"/>
            <a:ext cx="7904163" cy="1422683"/>
          </a:xfrm>
          <a:prstGeom prst="rect">
            <a:avLst/>
          </a:prstGeom>
        </p:spPr>
        <p:txBody>
          <a:bodyPr lIns="0" tIns="0" rIns="0" bIns="0">
            <a:noAutofit/>
          </a:bodyPr>
          <a:lstStyle>
            <a:lvl1pPr marL="0" indent="0">
              <a:buNone/>
              <a:defRPr sz="27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247375502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 blanco / Colaborador de Trujillo">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0714388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ido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4081463" cy="650875"/>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1"/>
            <a:ext cx="4081463" cy="2829678"/>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555626"/>
            <a:ext cx="4081463" cy="3724274"/>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6"/>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529452453"/>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n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4081463" cy="650875"/>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1"/>
            <a:ext cx="4081463" cy="2829678"/>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3" name="Picture Placeholder 2"/>
          <p:cNvSpPr>
            <a:spLocks noGrp="1"/>
          </p:cNvSpPr>
          <p:nvPr>
            <p:ph type="pic" sz="quarter" idx="16" hasCustomPrompt="1"/>
          </p:nvPr>
        </p:nvSpPr>
        <p:spPr>
          <a:xfrm>
            <a:off x="4800604" y="555625"/>
            <a:ext cx="4049713" cy="3724274"/>
          </a:xfrm>
          <a:prstGeom prst="rect">
            <a:avLst/>
          </a:prstGeom>
        </p:spPr>
        <p:txBody>
          <a:bodyPr/>
          <a:lstStyle>
            <a:lvl1pPr marL="0" indent="0">
              <a:buNone/>
              <a:defRPr sz="1350">
                <a:latin typeface="Arial" panose="020B0604020202020204" pitchFamily="34" charset="0"/>
                <a:ea typeface="Arial" panose="020B0604020202020204" pitchFamily="34" charset="0"/>
                <a:cs typeface="Arial" panose="020B0604020202020204" pitchFamily="34" charset="0"/>
              </a:defRPr>
            </a:lvl1pPr>
          </a:lstStyle>
          <a:p>
            <a:r>
              <a:rPr lang="en-US" dirty="0" err="1"/>
              <a:t>Insertar</a:t>
            </a:r>
            <a:r>
              <a:rPr lang="en-US" dirty="0"/>
              <a:t> imagen</a:t>
            </a:r>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70321106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42" y="2751193"/>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42" y="3803402"/>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8" name="Marcador de pie de página 4"/>
          <p:cNvSpPr>
            <a:spLocks noGrp="1"/>
          </p:cNvSpPr>
          <p:nvPr>
            <p:ph type="ftr" sz="quarter" idx="13"/>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9" name="Marcador de número de diapositiva 5"/>
          <p:cNvSpPr>
            <a:spLocks noGrp="1"/>
          </p:cNvSpPr>
          <p:nvPr>
            <p:ph type="sldNum" sz="quarter" idx="14"/>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0"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1" name="Picture 20"/>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35869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42" y="2751193"/>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42" y="3803402"/>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8" name="Marcador de pie de página 4"/>
          <p:cNvSpPr>
            <a:spLocks noGrp="1"/>
          </p:cNvSpPr>
          <p:nvPr>
            <p:ph type="ftr" sz="quarter" idx="13"/>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9" name="Marcador de número de diapositiva 5"/>
          <p:cNvSpPr>
            <a:spLocks noGrp="1"/>
          </p:cNvSpPr>
          <p:nvPr>
            <p:ph type="sldNum" sz="quarter" idx="14"/>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0"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1" name="Picture 20"/>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2955478345"/>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24748883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ridora 01">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
        <p:nvSpPr>
          <p:cNvPr id="9" name="Text Placeholder 3"/>
          <p:cNvSpPr>
            <a:spLocks noGrp="1"/>
          </p:cNvSpPr>
          <p:nvPr>
            <p:ph type="body" sz="quarter" idx="11" hasCustomPrompt="1"/>
          </p:nvPr>
        </p:nvSpPr>
        <p:spPr>
          <a:xfrm>
            <a:off x="287338" y="2751193"/>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0" name="Text Placeholder 3"/>
          <p:cNvSpPr>
            <a:spLocks noGrp="1"/>
          </p:cNvSpPr>
          <p:nvPr>
            <p:ph type="body" sz="quarter" idx="12" hasCustomPrompt="1"/>
          </p:nvPr>
        </p:nvSpPr>
        <p:spPr>
          <a:xfrm>
            <a:off x="287338" y="3803402"/>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Tree>
    <p:extLst>
      <p:ext uri="{BB962C8B-B14F-4D97-AF65-F5344CB8AC3E}">
        <p14:creationId xmlns:p14="http://schemas.microsoft.com/office/powerpoint/2010/main" val="197652440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25282743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3" name="Vertical Text Placeholder 10"/>
          <p:cNvSpPr>
            <a:spLocks noGrp="1"/>
          </p:cNvSpPr>
          <p:nvPr>
            <p:ph type="body" orient="vert" sz="quarter" idx="15"/>
          </p:nvPr>
        </p:nvSpPr>
        <p:spPr>
          <a:xfrm>
            <a:off x="287340" y="1465211"/>
            <a:ext cx="8569325" cy="2829678"/>
          </a:xfrm>
          <a:prstGeom prst="rect">
            <a:avLst/>
          </a:prstGeom>
        </p:spPr>
        <p:txBody>
          <a:bodyPr vert="horz"/>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600956473"/>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89218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43249361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0716647"/>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26/02/2024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10326958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ierre">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87340"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383118" y="555626"/>
            <a:ext cx="7841031" cy="1161811"/>
          </a:xfrm>
          <a:prstGeom prst="rect">
            <a:avLst/>
          </a:prstGeom>
        </p:spPr>
      </p:pic>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8533" y="4687432"/>
            <a:ext cx="1377600" cy="233638"/>
          </a:xfrm>
          <a:prstGeom prst="rect">
            <a:avLst/>
          </a:prstGeom>
        </p:spPr>
      </p:pic>
      <p:sp>
        <p:nvSpPr>
          <p:cNvPr id="18" name="TextBox 17"/>
          <p:cNvSpPr txBox="1"/>
          <p:nvPr userDrawn="1"/>
        </p:nvSpPr>
        <p:spPr>
          <a:xfrm>
            <a:off x="383118"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bg1"/>
                </a:solidFill>
                <a:latin typeface="Segoe UI" charset="0"/>
                <a:ea typeface="Segoe UI" charset="0"/>
                <a:cs typeface="Segoe UI" charset="0"/>
              </a:rPr>
              <a:t>www.senati.edu.pe</a:t>
            </a:r>
          </a:p>
        </p:txBody>
      </p:sp>
    </p:spTree>
    <p:extLst>
      <p:ext uri="{BB962C8B-B14F-4D97-AF65-F5344CB8AC3E}">
        <p14:creationId xmlns:p14="http://schemas.microsoft.com/office/powerpoint/2010/main" val="2146033565"/>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ortada 2">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624655284"/>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ridora 03">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06461981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ridora 02">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38" y="2751193"/>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38" y="3803402"/>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Tree>
    <p:extLst>
      <p:ext uri="{BB962C8B-B14F-4D97-AF65-F5344CB8AC3E}">
        <p14:creationId xmlns:p14="http://schemas.microsoft.com/office/powerpoint/2010/main" val="133047755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34572924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8" y="567265"/>
            <a:ext cx="3757722" cy="1022202"/>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67"/>
            <a:ext cx="3757720" cy="2246759"/>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tx1"/>
              </a:buClr>
              <a:buSzTx/>
              <a:buFont typeface=".AppleSystemUIFont" charset="-120"/>
              <a:buChar char="&gt;"/>
              <a:tabLst/>
              <a:defRPr sz="1400" b="0" i="0">
                <a:solidFill>
                  <a:schemeClr val="tx1"/>
                </a:solidFill>
                <a:latin typeface="Arial" charset="0"/>
                <a:ea typeface="Arial" charset="0"/>
                <a:cs typeface="Arial" charset="0"/>
              </a:defRPr>
            </a:lvl1pPr>
            <a:lvl2pPr marL="685800" indent="-228600">
              <a:buClr>
                <a:srgbClr val="0A39E6"/>
              </a:buClr>
              <a:buFont typeface=".AppleSystemUIFont" charset="-120"/>
              <a:buChar char="&gt;"/>
              <a:defRPr sz="1400"/>
            </a:lvl2pPr>
            <a:lvl3pPr marL="1143000" indent="-228600">
              <a:buClr>
                <a:srgbClr val="0A39E6"/>
              </a:buClr>
              <a:buFont typeface=".AppleSystemUIFont" charset="-120"/>
              <a:buChar char="&gt;"/>
              <a:defRPr sz="1400"/>
            </a:lvl3pPr>
            <a:lvl4pPr marL="1600200" indent="-228600">
              <a:buClr>
                <a:srgbClr val="0A39E6"/>
              </a:buClr>
              <a:buFont typeface=".AppleSystemUIFont" charset="-120"/>
              <a:buChar char="&gt;"/>
              <a:defRPr sz="1400"/>
            </a:lvl4pPr>
            <a:lvl5pPr marL="2057400" indent="-228600">
              <a:buClr>
                <a:srgbClr val="0A39E6"/>
              </a:buClr>
              <a:buFont typeface=".AppleSystemUIFont" charset="-120"/>
              <a:buChar char="&gt;"/>
              <a:defRPr sz="140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81536117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cxnSp>
        <p:nvCxnSpPr>
          <p:cNvPr id="9" name="Straight Connector 8"/>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8"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2" name="Straight Connector 11"/>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51432962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314420"/>
      </p:ext>
    </p:extLst>
  </p:cSld>
  <p:clrMap bg1="lt1" tx1="dk1" bg2="lt2" tx2="dk2" accent1="accent1" accent2="accent2" accent3="accent3" accent4="accent4" accent5="accent5" accent6="accent6" hlink="hlink" folHlink="folHlink"/>
  <p:sldLayoutIdLst>
    <p:sldLayoutId id="2147483675" r:id="rId1"/>
    <p:sldLayoutId id="2147483685" r:id="rId2"/>
    <p:sldLayoutId id="2147483707" r:id="rId3"/>
    <p:sldLayoutId id="2147483677" r:id="rId4"/>
    <p:sldLayoutId id="2147483684" r:id="rId5"/>
    <p:sldLayoutId id="2147483683" r:id="rId6"/>
    <p:sldLayoutId id="2147483681" r:id="rId7"/>
    <p:sldLayoutId id="2147483674" r:id="rId8"/>
    <p:sldLayoutId id="2147483682" r:id="rId9"/>
    <p:sldLayoutId id="2147483676"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6481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268152" y="1564392"/>
            <a:ext cx="8739048" cy="2400657"/>
          </a:xfrm>
          <a:prstGeom prst="rect">
            <a:avLst/>
          </a:prstGeom>
          <a:noFill/>
        </p:spPr>
        <p:txBody>
          <a:bodyPr wrap="square" rtlCol="0">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s-ES" sz="5000" b="1" i="0" u="none" strike="noStrike" kern="1200" cap="none" spc="0" normalizeH="0" baseline="0" noProof="0" dirty="0">
                <a:ln w="12700">
                  <a:solidFill>
                    <a:schemeClr val="tx1"/>
                  </a:solidFill>
                </a:ln>
                <a:solidFill>
                  <a:prstClr val="white"/>
                </a:solidFill>
                <a:effectLst>
                  <a:glow rad="101600">
                    <a:schemeClr val="accent5">
                      <a:satMod val="175000"/>
                      <a:alpha val="40000"/>
                    </a:schemeClr>
                  </a:glow>
                  <a:outerShdw blurRad="38100" dist="38100" dir="2700000" algn="tl">
                    <a:srgbClr val="000000">
                      <a:alpha val="43137"/>
                    </a:srgbClr>
                  </a:outerShdw>
                </a:effectLst>
                <a:uLnTx/>
                <a:uFillTx/>
                <a:latin typeface="Arial Rounded MT Bold" panose="020F0704030504030204" pitchFamily="34" charset="0"/>
              </a:rPr>
              <a:t>Módulo 1 : </a:t>
            </a:r>
          </a:p>
          <a:p>
            <a:pPr marL="0" marR="0" lvl="0" indent="0" algn="l" defTabSz="457148" rtl="0" eaLnBrk="1" fontAlgn="auto" latinLnBrk="0" hangingPunct="1">
              <a:lnSpc>
                <a:spcPct val="100000"/>
              </a:lnSpc>
              <a:spcBef>
                <a:spcPts val="0"/>
              </a:spcBef>
              <a:spcAft>
                <a:spcPts val="0"/>
              </a:spcAft>
              <a:buClrTx/>
              <a:buSzTx/>
              <a:buFontTx/>
              <a:buNone/>
              <a:tabLst/>
              <a:defRPr/>
            </a:pPr>
            <a:r>
              <a:rPr kumimoji="0" lang="es-ES" sz="5000" b="1" i="0" u="none" strike="noStrike" kern="1200" cap="none" spc="0" normalizeH="0" baseline="0" noProof="0" dirty="0">
                <a:ln w="12700">
                  <a:solidFill>
                    <a:schemeClr val="tx1"/>
                  </a:solidFill>
                </a:ln>
                <a:solidFill>
                  <a:prstClr val="white"/>
                </a:solidFill>
                <a:effectLst>
                  <a:glow rad="101600">
                    <a:schemeClr val="accent5">
                      <a:satMod val="175000"/>
                      <a:alpha val="40000"/>
                    </a:schemeClr>
                  </a:glow>
                  <a:outerShdw blurRad="38100" dist="38100" dir="2700000" algn="tl">
                    <a:srgbClr val="000000">
                      <a:alpha val="43137"/>
                    </a:srgbClr>
                  </a:outerShdw>
                </a:effectLst>
                <a:uLnTx/>
                <a:uFillTx/>
                <a:latin typeface="Arial Rounded MT Bold" panose="020F0704030504030204" pitchFamily="34" charset="0"/>
              </a:rPr>
              <a:t>Algoritmia de Programación del Software</a:t>
            </a:r>
          </a:p>
        </p:txBody>
      </p:sp>
    </p:spTree>
    <p:extLst>
      <p:ext uri="{BB962C8B-B14F-4D97-AF65-F5344CB8AC3E}">
        <p14:creationId xmlns:p14="http://schemas.microsoft.com/office/powerpoint/2010/main" val="169185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E26495C-DC8B-647D-070E-AEA9B08C99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Effect>
                      <a14:saturation sat="400000"/>
                    </a14:imgEffect>
                  </a14:imgLayer>
                </a14:imgProps>
              </a:ext>
            </a:extLst>
          </a:blip>
          <a:stretch>
            <a:fillRect/>
          </a:stretch>
        </p:blipFill>
        <p:spPr>
          <a:xfrm>
            <a:off x="291472" y="525780"/>
            <a:ext cx="8434721" cy="37414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3961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BBC04F-5C81-6A97-9409-F9B3A1FAE0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804356" y="792480"/>
            <a:ext cx="7535288" cy="32842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 name="Conector recto de flecha 6">
            <a:extLst>
              <a:ext uri="{FF2B5EF4-FFF2-40B4-BE49-F238E27FC236}">
                <a16:creationId xmlns:a16="http://schemas.microsoft.com/office/drawing/2014/main" id="{85E1FF97-E30A-3462-AED4-D56DEEEB7968}"/>
              </a:ext>
            </a:extLst>
          </p:cNvPr>
          <p:cNvCxnSpPr>
            <a:cxnSpLocks/>
          </p:cNvCxnSpPr>
          <p:nvPr/>
        </p:nvCxnSpPr>
        <p:spPr>
          <a:xfrm flipH="1">
            <a:off x="3345180" y="792480"/>
            <a:ext cx="1379220" cy="967740"/>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Conector recto de flecha 9">
            <a:extLst>
              <a:ext uri="{FF2B5EF4-FFF2-40B4-BE49-F238E27FC236}">
                <a16:creationId xmlns:a16="http://schemas.microsoft.com/office/drawing/2014/main" id="{7D76F35C-DA5A-F928-3230-06613E5D887B}"/>
              </a:ext>
            </a:extLst>
          </p:cNvPr>
          <p:cNvCxnSpPr>
            <a:cxnSpLocks/>
          </p:cNvCxnSpPr>
          <p:nvPr/>
        </p:nvCxnSpPr>
        <p:spPr>
          <a:xfrm>
            <a:off x="1912620" y="731520"/>
            <a:ext cx="0" cy="92202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3" name="CuadroTexto 12">
            <a:extLst>
              <a:ext uri="{FF2B5EF4-FFF2-40B4-BE49-F238E27FC236}">
                <a16:creationId xmlns:a16="http://schemas.microsoft.com/office/drawing/2014/main" id="{57AD7D78-E0EB-EB47-E911-CA80794E0C0C}"/>
              </a:ext>
            </a:extLst>
          </p:cNvPr>
          <p:cNvSpPr txBox="1"/>
          <p:nvPr/>
        </p:nvSpPr>
        <p:spPr>
          <a:xfrm>
            <a:off x="990605" y="362188"/>
            <a:ext cx="2781293" cy="369332"/>
          </a:xfrm>
          <a:prstGeom prst="rect">
            <a:avLst/>
          </a:prstGeom>
          <a:solidFill>
            <a:schemeClr val="bg1"/>
          </a:solidFill>
        </p:spPr>
        <p:txBody>
          <a:bodyPr wrap="square" rtlCol="0">
            <a:spAutoFit/>
          </a:bodyPr>
          <a:lstStyle/>
          <a:p>
            <a:pPr algn="ctr"/>
            <a:r>
              <a:rPr lang="es-MX" b="1" dirty="0"/>
              <a:t>Nombre de la función</a:t>
            </a:r>
            <a:endParaRPr lang="es-PE" b="1" dirty="0"/>
          </a:p>
        </p:txBody>
      </p:sp>
      <p:sp>
        <p:nvSpPr>
          <p:cNvPr id="14" name="CuadroTexto 13">
            <a:extLst>
              <a:ext uri="{FF2B5EF4-FFF2-40B4-BE49-F238E27FC236}">
                <a16:creationId xmlns:a16="http://schemas.microsoft.com/office/drawing/2014/main" id="{D47070DD-774E-45CA-DD7C-0EA81234B4DF}"/>
              </a:ext>
            </a:extLst>
          </p:cNvPr>
          <p:cNvSpPr txBox="1"/>
          <p:nvPr/>
        </p:nvSpPr>
        <p:spPr>
          <a:xfrm>
            <a:off x="4547016" y="401657"/>
            <a:ext cx="1295395" cy="369332"/>
          </a:xfrm>
          <a:prstGeom prst="rect">
            <a:avLst/>
          </a:prstGeom>
          <a:solidFill>
            <a:schemeClr val="bg1"/>
          </a:solidFill>
        </p:spPr>
        <p:txBody>
          <a:bodyPr wrap="square" rtlCol="0">
            <a:spAutoFit/>
          </a:bodyPr>
          <a:lstStyle/>
          <a:p>
            <a:pPr algn="ctr"/>
            <a:r>
              <a:rPr lang="es-MX" b="1" dirty="0"/>
              <a:t>Parámetros</a:t>
            </a:r>
            <a:endParaRPr lang="es-PE" b="1" dirty="0"/>
          </a:p>
        </p:txBody>
      </p:sp>
    </p:spTree>
    <p:extLst>
      <p:ext uri="{BB962C8B-B14F-4D97-AF65-F5344CB8AC3E}">
        <p14:creationId xmlns:p14="http://schemas.microsoft.com/office/powerpoint/2010/main" val="9126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90EA2A-C52A-52AC-EE12-3AF37035664B}"/>
              </a:ext>
            </a:extLst>
          </p:cNvPr>
          <p:cNvPicPr>
            <a:picLocks noChangeAspect="1"/>
          </p:cNvPicPr>
          <p:nvPr/>
        </p:nvPicPr>
        <p:blipFill>
          <a:blip r:embed="rId2"/>
          <a:stretch>
            <a:fillRect/>
          </a:stretch>
        </p:blipFill>
        <p:spPr>
          <a:xfrm>
            <a:off x="2590800" y="977145"/>
            <a:ext cx="3429000" cy="18657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 name="Conector recto de flecha 6">
            <a:extLst>
              <a:ext uri="{FF2B5EF4-FFF2-40B4-BE49-F238E27FC236}">
                <a16:creationId xmlns:a16="http://schemas.microsoft.com/office/drawing/2014/main" id="{85E1FF97-E30A-3462-AED4-D56DEEEB7968}"/>
              </a:ext>
            </a:extLst>
          </p:cNvPr>
          <p:cNvCxnSpPr>
            <a:cxnSpLocks/>
          </p:cNvCxnSpPr>
          <p:nvPr/>
        </p:nvCxnSpPr>
        <p:spPr>
          <a:xfrm flipH="1">
            <a:off x="4122418" y="1115645"/>
            <a:ext cx="2385062" cy="586740"/>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Conector recto de flecha 9">
            <a:extLst>
              <a:ext uri="{FF2B5EF4-FFF2-40B4-BE49-F238E27FC236}">
                <a16:creationId xmlns:a16="http://schemas.microsoft.com/office/drawing/2014/main" id="{7D76F35C-DA5A-F928-3230-06613E5D887B}"/>
              </a:ext>
            </a:extLst>
          </p:cNvPr>
          <p:cNvCxnSpPr>
            <a:cxnSpLocks/>
          </p:cNvCxnSpPr>
          <p:nvPr/>
        </p:nvCxnSpPr>
        <p:spPr>
          <a:xfrm>
            <a:off x="3474720" y="862400"/>
            <a:ext cx="60960" cy="92964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3" name="CuadroTexto 12">
            <a:extLst>
              <a:ext uri="{FF2B5EF4-FFF2-40B4-BE49-F238E27FC236}">
                <a16:creationId xmlns:a16="http://schemas.microsoft.com/office/drawing/2014/main" id="{57AD7D78-E0EB-EB47-E911-CA80794E0C0C}"/>
              </a:ext>
            </a:extLst>
          </p:cNvPr>
          <p:cNvSpPr txBox="1"/>
          <p:nvPr/>
        </p:nvSpPr>
        <p:spPr>
          <a:xfrm>
            <a:off x="2887982" y="538563"/>
            <a:ext cx="2682238" cy="369332"/>
          </a:xfrm>
          <a:prstGeom prst="rect">
            <a:avLst/>
          </a:prstGeom>
          <a:solidFill>
            <a:schemeClr val="bg1"/>
          </a:solidFill>
        </p:spPr>
        <p:txBody>
          <a:bodyPr wrap="square" rtlCol="0">
            <a:spAutoFit/>
          </a:bodyPr>
          <a:lstStyle/>
          <a:p>
            <a:pPr algn="ctr"/>
            <a:r>
              <a:rPr lang="es-MX" b="1" dirty="0"/>
              <a:t>Nombre de la función</a:t>
            </a:r>
            <a:endParaRPr lang="es-PE" b="1" dirty="0"/>
          </a:p>
        </p:txBody>
      </p:sp>
      <p:sp>
        <p:nvSpPr>
          <p:cNvPr id="14" name="CuadroTexto 13">
            <a:extLst>
              <a:ext uri="{FF2B5EF4-FFF2-40B4-BE49-F238E27FC236}">
                <a16:creationId xmlns:a16="http://schemas.microsoft.com/office/drawing/2014/main" id="{D47070DD-774E-45CA-DD7C-0EA81234B4DF}"/>
              </a:ext>
            </a:extLst>
          </p:cNvPr>
          <p:cNvSpPr txBox="1"/>
          <p:nvPr/>
        </p:nvSpPr>
        <p:spPr>
          <a:xfrm>
            <a:off x="6164582" y="723229"/>
            <a:ext cx="1295395" cy="369332"/>
          </a:xfrm>
          <a:prstGeom prst="rect">
            <a:avLst/>
          </a:prstGeom>
          <a:solidFill>
            <a:schemeClr val="bg1"/>
          </a:solidFill>
        </p:spPr>
        <p:txBody>
          <a:bodyPr wrap="square" rtlCol="0">
            <a:spAutoFit/>
          </a:bodyPr>
          <a:lstStyle/>
          <a:p>
            <a:pPr algn="ctr"/>
            <a:r>
              <a:rPr lang="es-MX" b="1" dirty="0"/>
              <a:t>Parámetros</a:t>
            </a:r>
            <a:endParaRPr lang="es-PE" b="1" dirty="0"/>
          </a:p>
        </p:txBody>
      </p:sp>
      <p:pic>
        <p:nvPicPr>
          <p:cNvPr id="12" name="Imagen 11">
            <a:extLst>
              <a:ext uri="{FF2B5EF4-FFF2-40B4-BE49-F238E27FC236}">
                <a16:creationId xmlns:a16="http://schemas.microsoft.com/office/drawing/2014/main" id="{5A5795F7-C681-2068-1C79-10C6A4CA951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400000"/>
                    </a14:imgEffect>
                  </a14:imgLayer>
                </a14:imgProps>
              </a:ext>
            </a:extLst>
          </a:blip>
          <a:stretch>
            <a:fillRect/>
          </a:stretch>
        </p:blipFill>
        <p:spPr>
          <a:xfrm>
            <a:off x="339089" y="3041066"/>
            <a:ext cx="8305705" cy="1125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9802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5C73FA-B371-9874-FF33-34D7B6CD382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Layer>
                </a14:imgProps>
              </a:ext>
            </a:extLst>
          </a:blip>
          <a:srcRect/>
          <a:stretch/>
        </p:blipFill>
        <p:spPr>
          <a:xfrm>
            <a:off x="318771" y="381000"/>
            <a:ext cx="8488575" cy="4008119"/>
          </a:xfrm>
          <a:prstGeom prst="roundRect">
            <a:avLst>
              <a:gd name="adj" fmla="val 579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046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2B4B4-C1F2-E13A-D25D-C4C349C98453}"/>
              </a:ext>
            </a:extLst>
          </p:cNvPr>
          <p:cNvSpPr>
            <a:spLocks noGrp="1"/>
          </p:cNvSpPr>
          <p:nvPr>
            <p:ph type="title"/>
          </p:nvPr>
        </p:nvSpPr>
        <p:spPr>
          <a:xfrm>
            <a:off x="287337" y="1070185"/>
            <a:ext cx="8569325" cy="496888"/>
          </a:xfrm>
        </p:spPr>
        <p:txBody>
          <a:bodyPr/>
          <a:lstStyle/>
          <a:p>
            <a:pPr algn="ctr"/>
            <a:r>
              <a:rPr lang="es-MX" sz="3200" dirty="0">
                <a:latin typeface="Montserrat" panose="00000500000000000000" pitchFamily="2" charset="0"/>
                <a:cs typeface="Mongolian Baiti" panose="03000500000000000000" pitchFamily="66" charset="0"/>
              </a:rPr>
              <a:t>¿Qué es módulo?</a:t>
            </a:r>
            <a:endParaRPr lang="es-PE" sz="3200" dirty="0">
              <a:latin typeface="Montserrat" panose="00000500000000000000" pitchFamily="2" charset="0"/>
              <a:cs typeface="Mongolian Baiti" panose="03000500000000000000" pitchFamily="66" charset="0"/>
            </a:endParaRPr>
          </a:p>
        </p:txBody>
      </p:sp>
      <p:sp>
        <p:nvSpPr>
          <p:cNvPr id="3" name="Marcador de texto 2">
            <a:extLst>
              <a:ext uri="{FF2B5EF4-FFF2-40B4-BE49-F238E27FC236}">
                <a16:creationId xmlns:a16="http://schemas.microsoft.com/office/drawing/2014/main" id="{7D7A5845-9B16-1B8C-B512-FF6B31A25F66}"/>
              </a:ext>
            </a:extLst>
          </p:cNvPr>
          <p:cNvSpPr>
            <a:spLocks noGrp="1"/>
          </p:cNvSpPr>
          <p:nvPr>
            <p:ph type="body" sz="quarter" idx="10"/>
          </p:nvPr>
        </p:nvSpPr>
        <p:spPr>
          <a:xfrm>
            <a:off x="1065687" y="1705483"/>
            <a:ext cx="7012624" cy="2125663"/>
          </a:xfrm>
        </p:spPr>
        <p:txBody>
          <a:bodyPr/>
          <a:lstStyle/>
          <a:p>
            <a:pPr marL="0" indent="0" algn="ctr">
              <a:buNone/>
            </a:pPr>
            <a:r>
              <a:rPr lang="es-MX" sz="2000" i="0" dirty="0">
                <a:effectLst/>
                <a:latin typeface="Montserrat" panose="00000500000000000000" pitchFamily="2" charset="0"/>
              </a:rPr>
              <a:t>En Python, un módulo es simplemente un archivo que contiene definiciones y declaraciones de Python. Estas pueden incluir </a:t>
            </a:r>
            <a:r>
              <a:rPr lang="es-MX" sz="2000" b="1" i="0" dirty="0">
                <a:effectLst/>
                <a:latin typeface="Montserrat" panose="00000500000000000000" pitchFamily="2" charset="0"/>
              </a:rPr>
              <a:t>funciones, clases y variables</a:t>
            </a:r>
            <a:r>
              <a:rPr lang="es-MX" sz="2000" i="0" dirty="0">
                <a:effectLst/>
                <a:latin typeface="Montserrat" panose="00000500000000000000" pitchFamily="2" charset="0"/>
              </a:rPr>
              <a:t>. Los módulos son una forma de organizar el código en archivos separados para hacerlo más modular y fácil de mantener.</a:t>
            </a:r>
            <a:endParaRPr lang="es-PE" sz="2000" dirty="0">
              <a:latin typeface="Montserrat" panose="00000500000000000000" pitchFamily="2" charset="0"/>
            </a:endParaRPr>
          </a:p>
        </p:txBody>
      </p:sp>
      <p:pic>
        <p:nvPicPr>
          <p:cNvPr id="1028" name="Picture 4" descr="Libro png imágenes | PNGWing">
            <a:extLst>
              <a:ext uri="{FF2B5EF4-FFF2-40B4-BE49-F238E27FC236}">
                <a16:creationId xmlns:a16="http://schemas.microsoft.com/office/drawing/2014/main" id="{59B0F621-EB49-7812-76FD-35C9809DD1E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526" b="96795" l="3056" r="97500">
                        <a14:foregroundMark x1="11389" y1="29487" x2="33333" y2="38462"/>
                        <a14:foregroundMark x1="33333" y1="38462" x2="33889" y2="27885"/>
                        <a14:foregroundMark x1="33889" y1="26923" x2="41667" y2="71795"/>
                        <a14:foregroundMark x1="31667" y1="56090" x2="32500" y2="66026"/>
                        <a14:foregroundMark x1="49444" y1="34295" x2="70833" y2="30449"/>
                        <a14:foregroundMark x1="70833" y1="30449" x2="55000" y2="44872"/>
                        <a14:foregroundMark x1="61389" y1="15705" x2="49444" y2="5128"/>
                        <a14:foregroundMark x1="10278" y1="12500" x2="17778" y2="33333"/>
                        <a14:foregroundMark x1="44722" y1="35897" x2="23889" y2="28846"/>
                        <a14:foregroundMark x1="18889" y1="26603" x2="7222" y2="25321"/>
                        <a14:foregroundMark x1="5556" y1="25641" x2="7222" y2="32051"/>
                        <a14:foregroundMark x1="8611" y1="45833" x2="19722" y2="70833"/>
                        <a14:foregroundMark x1="19722" y1="70833" x2="23611" y2="75641"/>
                        <a14:foregroundMark x1="22778" y1="87500" x2="12778" y2="60897"/>
                        <a14:foregroundMark x1="11944" y1="57372" x2="14444" y2="60577"/>
                        <a14:foregroundMark x1="22222" y1="81090" x2="30278" y2="79487"/>
                        <a14:foregroundMark x1="75000" y1="54808" x2="56944" y2="59936"/>
                        <a14:foregroundMark x1="56944" y1="59936" x2="55000" y2="59615"/>
                        <a14:foregroundMark x1="67778" y1="62179" x2="69167" y2="21474"/>
                        <a14:foregroundMark x1="69167" y1="21474" x2="56944" y2="13141"/>
                        <a14:foregroundMark x1="56944" y1="13141" x2="29722" y2="9615"/>
                        <a14:foregroundMark x1="29722" y1="9615" x2="48333" y2="23077"/>
                        <a14:foregroundMark x1="30833" y1="11538" x2="42500" y2="7051"/>
                        <a14:foregroundMark x1="27500" y1="8013" x2="15556" y2="10256"/>
                        <a14:foregroundMark x1="15556" y1="10256" x2="27222" y2="20513"/>
                        <a14:foregroundMark x1="30000" y1="10256" x2="38889" y2="3526"/>
                        <a14:foregroundMark x1="5278" y1="10577" x2="3056" y2="10577"/>
                        <a14:foregroundMark x1="5278" y1="58654" x2="15556" y2="85256"/>
                        <a14:foregroundMark x1="15556" y1="85256" x2="26111" y2="89744"/>
                        <a14:foregroundMark x1="83056" y1="62179" x2="93611" y2="75641"/>
                        <a14:foregroundMark x1="93611" y1="75641" x2="69444" y2="97756"/>
                        <a14:foregroundMark x1="69444" y1="97756" x2="43889" y2="93590"/>
                        <a14:foregroundMark x1="43889" y1="93590" x2="27222" y2="97115"/>
                        <a14:foregroundMark x1="27222" y1="97115" x2="16111" y2="78526"/>
                        <a14:foregroundMark x1="16111" y1="78526" x2="76667" y2="69551"/>
                        <a14:foregroundMark x1="76667" y1="69551" x2="81667" y2="60897"/>
                        <a14:foregroundMark x1="97500" y1="74359" x2="94722" y2="75641"/>
                        <a14:foregroundMark x1="62778" y1="5128" x2="71944" y2="9295"/>
                        <a14:foregroundMark x1="55000" y1="95833" x2="60000" y2="96154"/>
                      </a14:backgroundRemoval>
                    </a14:imgEffect>
                  </a14:imgLayer>
                </a14:imgProps>
              </a:ext>
              <a:ext uri="{28A0092B-C50C-407E-A947-70E740481C1C}">
                <a14:useLocalDpi xmlns:a14="http://schemas.microsoft.com/office/drawing/2010/main" val="0"/>
              </a:ext>
            </a:extLst>
          </a:blip>
          <a:srcRect/>
          <a:stretch>
            <a:fillRect/>
          </a:stretch>
        </p:blipFill>
        <p:spPr bwMode="auto">
          <a:xfrm>
            <a:off x="6431281" y="1070185"/>
            <a:ext cx="525780" cy="45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1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22CB20F-84DA-22BF-7C16-481618AA3FA2}"/>
              </a:ext>
            </a:extLst>
          </p:cNvPr>
          <p:cNvSpPr txBox="1"/>
          <p:nvPr/>
        </p:nvSpPr>
        <p:spPr>
          <a:xfrm>
            <a:off x="651510" y="579388"/>
            <a:ext cx="8004810" cy="3539430"/>
          </a:xfrm>
          <a:prstGeom prst="rect">
            <a:avLst/>
          </a:prstGeom>
          <a:noFill/>
        </p:spPr>
        <p:txBody>
          <a:bodyPr wrap="square">
            <a:spAutoFit/>
          </a:bodyPr>
          <a:lstStyle/>
          <a:p>
            <a:pPr algn="ctr"/>
            <a:r>
              <a:rPr lang="es-MX" sz="2800" dirty="0">
                <a:latin typeface="Montserrat" panose="00000500000000000000" pitchFamily="2" charset="0"/>
              </a:rPr>
              <a:t>Imagina que los objetos son como personajes en un videojuego, y los métodos son las habilidades o acciones que esos personajes pueden ejecutar. Por ejemplo, un </a:t>
            </a:r>
            <a:r>
              <a:rPr lang="es-MX" sz="2800" dirty="0">
                <a:effectLst>
                  <a:outerShdw blurRad="38100" dist="38100" dir="2700000" algn="tl">
                    <a:srgbClr val="000000">
                      <a:alpha val="43137"/>
                    </a:srgbClr>
                  </a:outerShdw>
                </a:effectLst>
                <a:latin typeface="Montserrat" panose="00000500000000000000" pitchFamily="2" charset="0"/>
              </a:rPr>
              <a:t>objeto perro </a:t>
            </a:r>
            <a:r>
              <a:rPr lang="es-MX" sz="2800" dirty="0">
                <a:latin typeface="Montserrat" panose="00000500000000000000" pitchFamily="2" charset="0"/>
              </a:rPr>
              <a:t>puede tener métodos como </a:t>
            </a:r>
            <a:r>
              <a:rPr lang="es-MX" sz="2800" b="1" dirty="0">
                <a:latin typeface="Montserrat" panose="00000500000000000000" pitchFamily="2" charset="0"/>
              </a:rPr>
              <a:t>ladrar() </a:t>
            </a:r>
            <a:r>
              <a:rPr lang="es-MX" sz="2800" dirty="0">
                <a:latin typeface="Montserrat" panose="00000500000000000000" pitchFamily="2" charset="0"/>
              </a:rPr>
              <a:t>o </a:t>
            </a:r>
            <a:r>
              <a:rPr lang="es-MX" sz="2800" b="1" dirty="0">
                <a:latin typeface="Montserrat" panose="00000500000000000000" pitchFamily="2" charset="0"/>
              </a:rPr>
              <a:t>moverse(), </a:t>
            </a:r>
            <a:r>
              <a:rPr lang="es-MX" sz="2800" dirty="0">
                <a:latin typeface="Montserrat" panose="00000500000000000000" pitchFamily="2" charset="0"/>
              </a:rPr>
              <a:t>mientras que un </a:t>
            </a:r>
            <a:r>
              <a:rPr lang="es-MX" sz="2800" dirty="0">
                <a:effectLst>
                  <a:outerShdw blurRad="38100" dist="38100" dir="2700000" algn="tl">
                    <a:srgbClr val="000000">
                      <a:alpha val="43137"/>
                    </a:srgbClr>
                  </a:outerShdw>
                </a:effectLst>
                <a:latin typeface="Montserrat" panose="00000500000000000000" pitchFamily="2" charset="0"/>
              </a:rPr>
              <a:t>objeto coche </a:t>
            </a:r>
            <a:r>
              <a:rPr lang="es-MX" sz="2800" dirty="0">
                <a:latin typeface="Montserrat" panose="00000500000000000000" pitchFamily="2" charset="0"/>
              </a:rPr>
              <a:t>puede tener métodos como </a:t>
            </a:r>
            <a:r>
              <a:rPr lang="es-MX" sz="2800" b="1" dirty="0">
                <a:latin typeface="Montserrat" panose="00000500000000000000" pitchFamily="2" charset="0"/>
              </a:rPr>
              <a:t>acelerar()</a:t>
            </a:r>
            <a:r>
              <a:rPr lang="es-MX" sz="2800" dirty="0">
                <a:latin typeface="Montserrat" panose="00000500000000000000" pitchFamily="2" charset="0"/>
              </a:rPr>
              <a:t> o </a:t>
            </a:r>
            <a:r>
              <a:rPr lang="es-MX" sz="2800" b="1" dirty="0">
                <a:latin typeface="Montserrat" panose="00000500000000000000" pitchFamily="2" charset="0"/>
              </a:rPr>
              <a:t>frenar().</a:t>
            </a:r>
            <a:endParaRPr lang="es-PE" sz="2800" b="1" dirty="0">
              <a:latin typeface="Montserrat" panose="00000500000000000000" pitchFamily="2" charset="0"/>
            </a:endParaRPr>
          </a:p>
        </p:txBody>
      </p:sp>
    </p:spTree>
    <p:extLst>
      <p:ext uri="{BB962C8B-B14F-4D97-AF65-F5344CB8AC3E}">
        <p14:creationId xmlns:p14="http://schemas.microsoft.com/office/powerpoint/2010/main" val="73465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C4F01-EACF-731B-23FA-29F89AEB42CE}"/>
              </a:ext>
            </a:extLst>
          </p:cNvPr>
          <p:cNvSpPr>
            <a:spLocks noGrp="1"/>
          </p:cNvSpPr>
          <p:nvPr>
            <p:ph type="title"/>
          </p:nvPr>
        </p:nvSpPr>
        <p:spPr>
          <a:xfrm>
            <a:off x="287337" y="699450"/>
            <a:ext cx="8569325" cy="496888"/>
          </a:xfrm>
        </p:spPr>
        <p:txBody>
          <a:bodyPr/>
          <a:lstStyle/>
          <a:p>
            <a:pPr algn="ctr"/>
            <a:r>
              <a:rPr lang="es-MX" sz="3200" dirty="0">
                <a:latin typeface="Montserrat" panose="00000500000000000000" pitchFamily="2" charset="0"/>
              </a:rPr>
              <a:t>¿Qué son los paquetes en Python?</a:t>
            </a:r>
            <a:endParaRPr lang="es-PE" sz="3200" dirty="0">
              <a:latin typeface="Montserrat" panose="00000500000000000000" pitchFamily="2" charset="0"/>
            </a:endParaRPr>
          </a:p>
        </p:txBody>
      </p:sp>
      <p:sp>
        <p:nvSpPr>
          <p:cNvPr id="3" name="Marcador de texto 2">
            <a:extLst>
              <a:ext uri="{FF2B5EF4-FFF2-40B4-BE49-F238E27FC236}">
                <a16:creationId xmlns:a16="http://schemas.microsoft.com/office/drawing/2014/main" id="{C5FBBE25-2F88-B15C-4070-098805F3878F}"/>
              </a:ext>
            </a:extLst>
          </p:cNvPr>
          <p:cNvSpPr>
            <a:spLocks noGrp="1"/>
          </p:cNvSpPr>
          <p:nvPr>
            <p:ph type="body" sz="quarter" idx="10"/>
          </p:nvPr>
        </p:nvSpPr>
        <p:spPr>
          <a:xfrm>
            <a:off x="1207091" y="1341122"/>
            <a:ext cx="6729818" cy="2606040"/>
          </a:xfrm>
        </p:spPr>
        <p:txBody>
          <a:bodyPr/>
          <a:lstStyle/>
          <a:p>
            <a:pPr marL="0" indent="0" algn="just">
              <a:buNone/>
            </a:pPr>
            <a:r>
              <a:rPr lang="es-MX" sz="2400" dirty="0">
                <a:latin typeface="Montserrat" panose="00000500000000000000" pitchFamily="2" charset="0"/>
              </a:rPr>
              <a:t>En Python, un paquete es una forma de estructurar y organizar módulos relacionados. Un paquete es esencialmente un directorio que contiene uno o más módulos de Python y un archivo especial llamado </a:t>
            </a:r>
            <a:r>
              <a:rPr lang="es-MX" sz="2400" b="1" dirty="0">
                <a:latin typeface="Montserrat" panose="00000500000000000000" pitchFamily="2" charset="0"/>
              </a:rPr>
              <a:t>__init__.</a:t>
            </a:r>
            <a:r>
              <a:rPr lang="es-MX" sz="2400" dirty="0">
                <a:latin typeface="Montserrat" panose="00000500000000000000" pitchFamily="2" charset="0"/>
              </a:rPr>
              <a:t>py. Este archivo </a:t>
            </a:r>
            <a:r>
              <a:rPr lang="es-MX" sz="2400" b="1" dirty="0">
                <a:latin typeface="Montserrat" panose="00000500000000000000" pitchFamily="2" charset="0"/>
              </a:rPr>
              <a:t>__init__.</a:t>
            </a:r>
            <a:r>
              <a:rPr lang="es-MX" sz="2400" dirty="0">
                <a:latin typeface="Montserrat" panose="00000500000000000000" pitchFamily="2" charset="0"/>
              </a:rPr>
              <a:t>py puede ser vacío o puede contener código de inicialización para el paquete.</a:t>
            </a:r>
            <a:endParaRPr lang="es-PE" sz="2400" dirty="0">
              <a:latin typeface="Montserrat" panose="00000500000000000000" pitchFamily="2" charset="0"/>
            </a:endParaRPr>
          </a:p>
        </p:txBody>
      </p:sp>
    </p:spTree>
    <p:extLst>
      <p:ext uri="{BB962C8B-B14F-4D97-AF65-F5344CB8AC3E}">
        <p14:creationId xmlns:p14="http://schemas.microsoft.com/office/powerpoint/2010/main" val="398453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C4F01-EACF-731B-23FA-29F89AEB42CE}"/>
              </a:ext>
            </a:extLst>
          </p:cNvPr>
          <p:cNvSpPr>
            <a:spLocks noGrp="1"/>
          </p:cNvSpPr>
          <p:nvPr>
            <p:ph type="title"/>
          </p:nvPr>
        </p:nvSpPr>
        <p:spPr>
          <a:xfrm>
            <a:off x="287337" y="699450"/>
            <a:ext cx="8569325" cy="496888"/>
          </a:xfrm>
        </p:spPr>
        <p:txBody>
          <a:bodyPr/>
          <a:lstStyle/>
          <a:p>
            <a:pPr algn="ctr"/>
            <a:r>
              <a:rPr lang="es-MX" sz="3200" dirty="0">
                <a:latin typeface="Montserrat" panose="00000500000000000000" pitchFamily="2" charset="0"/>
              </a:rPr>
              <a:t>¿Qué son los paquetes en Python?</a:t>
            </a:r>
            <a:endParaRPr lang="es-PE" sz="3200" dirty="0">
              <a:latin typeface="Montserrat" panose="00000500000000000000" pitchFamily="2" charset="0"/>
            </a:endParaRPr>
          </a:p>
        </p:txBody>
      </p:sp>
      <p:sp>
        <p:nvSpPr>
          <p:cNvPr id="3" name="Marcador de texto 2">
            <a:extLst>
              <a:ext uri="{FF2B5EF4-FFF2-40B4-BE49-F238E27FC236}">
                <a16:creationId xmlns:a16="http://schemas.microsoft.com/office/drawing/2014/main" id="{C5FBBE25-2F88-B15C-4070-098805F3878F}"/>
              </a:ext>
            </a:extLst>
          </p:cNvPr>
          <p:cNvSpPr>
            <a:spLocks noGrp="1"/>
          </p:cNvSpPr>
          <p:nvPr>
            <p:ph type="body" sz="quarter" idx="10"/>
          </p:nvPr>
        </p:nvSpPr>
        <p:spPr>
          <a:xfrm>
            <a:off x="1207091" y="1341122"/>
            <a:ext cx="6729818" cy="2606040"/>
          </a:xfrm>
        </p:spPr>
        <p:txBody>
          <a:bodyPr/>
          <a:lstStyle/>
          <a:p>
            <a:pPr marL="0" indent="0" algn="just">
              <a:buNone/>
            </a:pPr>
            <a:r>
              <a:rPr lang="es-MX" sz="2400" dirty="0">
                <a:latin typeface="Montserrat" panose="00000500000000000000" pitchFamily="2" charset="0"/>
              </a:rPr>
              <a:t>Los paquetes son útiles para organizar y modularizar grandes proyectos de Python. Proporcionan una forma de dividir el código en unidades más pequeñas y coherentes, lo que facilita la gestión y la reutilización del código. Los paquetes también ayudan a evitar conflictos de nombres y a mantener un espacio de nombres limpio y ordenado.</a:t>
            </a:r>
            <a:endParaRPr lang="es-PE" sz="2400" dirty="0">
              <a:latin typeface="Montserrat" panose="00000500000000000000" pitchFamily="2" charset="0"/>
            </a:endParaRPr>
          </a:p>
        </p:txBody>
      </p:sp>
    </p:spTree>
    <p:extLst>
      <p:ext uri="{BB962C8B-B14F-4D97-AF65-F5344CB8AC3E}">
        <p14:creationId xmlns:p14="http://schemas.microsoft.com/office/powerpoint/2010/main" val="67944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8873A-9E12-1630-9312-B90FF8E778A8}"/>
              </a:ext>
            </a:extLst>
          </p:cNvPr>
          <p:cNvSpPr>
            <a:spLocks noGrp="1"/>
          </p:cNvSpPr>
          <p:nvPr>
            <p:ph type="title"/>
          </p:nvPr>
        </p:nvSpPr>
        <p:spPr>
          <a:xfrm>
            <a:off x="477837" y="579120"/>
            <a:ext cx="8569325" cy="967740"/>
          </a:xfrm>
        </p:spPr>
        <p:txBody>
          <a:bodyPr/>
          <a:lstStyle/>
          <a:p>
            <a:pPr algn="ctr"/>
            <a:r>
              <a:rPr lang="es-MX" sz="6600" dirty="0">
                <a:latin typeface="Montserrat" panose="00000500000000000000" pitchFamily="2" charset="0"/>
              </a:rPr>
              <a:t>LISTAS (array)</a:t>
            </a:r>
            <a:endParaRPr lang="es-PE" sz="6600" dirty="0">
              <a:latin typeface="Montserrat" panose="00000500000000000000" pitchFamily="2" charset="0"/>
            </a:endParaRPr>
          </a:p>
        </p:txBody>
      </p:sp>
      <p:pic>
        <p:nvPicPr>
          <p:cNvPr id="2050" name="Picture 2" descr="Arrays in C">
            <a:extLst>
              <a:ext uri="{FF2B5EF4-FFF2-40B4-BE49-F238E27FC236}">
                <a16:creationId xmlns:a16="http://schemas.microsoft.com/office/drawing/2014/main" id="{71BEB5F1-B924-5D5B-AE5B-B59D44EBE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2" y="1611630"/>
            <a:ext cx="6583602"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0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do you need to know about the JavaScript Array at() method?">
            <a:extLst>
              <a:ext uri="{FF2B5EF4-FFF2-40B4-BE49-F238E27FC236}">
                <a16:creationId xmlns:a16="http://schemas.microsoft.com/office/drawing/2014/main" id="{2AD203A0-C6C1-51DB-6EE5-DCB2FDCB5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 y="350521"/>
            <a:ext cx="7612380" cy="402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16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a:stretch>
        </a:blip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680247" y="3166549"/>
            <a:ext cx="1616553" cy="483852"/>
          </a:xfrm>
          <a:prstGeom prst="rect">
            <a:avLst/>
          </a:prstGeom>
        </p:spPr>
        <p:txBody>
          <a:bodyPr lIns="0" tIns="0" rIns="0" bIns="0">
            <a:normAutofit/>
          </a:bodyPr>
          <a:lstStyle>
            <a:lvl1pPr marL="0" indent="0">
              <a:buNone/>
              <a:defRPr sz="3500" b="1" baseline="0">
                <a:solidFill>
                  <a:schemeClr val="tx1"/>
                </a:solidFill>
                <a:latin typeface="Eurostile" charset="0"/>
                <a:ea typeface="Eurostile" charset="0"/>
                <a:cs typeface="Eurostile" charset="0"/>
              </a:defRPr>
            </a:lvl1pPr>
          </a:lstStyle>
          <a:p>
            <a:pPr lvl="0"/>
            <a:r>
              <a:rPr lang="en-US" dirty="0"/>
              <a:t>SEMANA 3</a:t>
            </a:r>
          </a:p>
          <a:p>
            <a:pPr lvl="0"/>
            <a:endParaRPr lang="en-US" dirty="0"/>
          </a:p>
        </p:txBody>
      </p:sp>
      <p:sp>
        <p:nvSpPr>
          <p:cNvPr id="7" name="Text Placeholder 3"/>
          <p:cNvSpPr>
            <a:spLocks noGrp="1"/>
          </p:cNvSpPr>
          <p:nvPr>
            <p:ph type="body" sz="quarter" idx="11"/>
          </p:nvPr>
        </p:nvSpPr>
        <p:spPr>
          <a:xfrm>
            <a:off x="680247" y="3737087"/>
            <a:ext cx="7707753" cy="1214795"/>
          </a:xfrm>
          <a:prstGeom prst="rect">
            <a:avLst/>
          </a:prstGeom>
        </p:spPr>
        <p:txBody>
          <a:bodyPr lIns="0" tIns="0" rIns="0" bIns="0">
            <a:normAutofit/>
          </a:bodyPr>
          <a:lstStyle>
            <a:lvl1pPr marL="0" indent="0">
              <a:buNone/>
              <a:defRPr sz="2400" b="1" baseline="0">
                <a:solidFill>
                  <a:schemeClr val="tx1"/>
                </a:solidFill>
                <a:latin typeface="Eurostile" charset="0"/>
                <a:ea typeface="Eurostile" charset="0"/>
                <a:cs typeface="Eurostile" charset="0"/>
              </a:defRPr>
            </a:lvl1pPr>
          </a:lstStyle>
          <a:p>
            <a:pPr lvl="0"/>
            <a:r>
              <a:rPr lang="es-ES" sz="2500" dirty="0">
                <a:latin typeface="Eurostile"/>
              </a:rPr>
              <a:t>Modulo Formativo: </a:t>
            </a:r>
            <a:r>
              <a:rPr lang="es-MX" sz="2500" b="1" i="0" dirty="0">
                <a:solidFill>
                  <a:srgbClr val="000000"/>
                </a:solidFill>
                <a:effectLst/>
                <a:latin typeface="Eurostile"/>
              </a:rPr>
              <a:t>ALGORITMIA PARA EL DESARROLLO DE PROGRAMAS</a:t>
            </a:r>
            <a:r>
              <a:rPr lang="es-MX" sz="2500" dirty="0">
                <a:latin typeface="Eurostile"/>
              </a:rPr>
              <a:t> </a:t>
            </a:r>
            <a:br>
              <a:rPr lang="es-MX" sz="2500" dirty="0">
                <a:latin typeface="Eurostile"/>
              </a:rPr>
            </a:br>
            <a:r>
              <a:rPr lang="es-ES" sz="2500" b="0" dirty="0">
                <a:latin typeface="Eurostile"/>
              </a:rPr>
              <a:t>Semestre: II</a:t>
            </a:r>
          </a:p>
          <a:p>
            <a:pPr lvl="0"/>
            <a:r>
              <a:rPr lang="es-ES" b="0" dirty="0">
                <a:latin typeface="Eurostile"/>
              </a:rPr>
              <a:t>Instructor: Gabriel Ojitos Landa</a:t>
            </a:r>
          </a:p>
        </p:txBody>
      </p:sp>
    </p:spTree>
    <p:extLst>
      <p:ext uri="{BB962C8B-B14F-4D97-AF65-F5344CB8AC3E}">
        <p14:creationId xmlns:p14="http://schemas.microsoft.com/office/powerpoint/2010/main" val="79107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13FD07B-59E7-D687-F478-9AA34F93F678}"/>
              </a:ext>
            </a:extLst>
          </p:cNvPr>
          <p:cNvSpPr>
            <a:spLocks noGrp="1"/>
          </p:cNvSpPr>
          <p:nvPr>
            <p:ph type="body" sz="quarter" idx="10"/>
          </p:nvPr>
        </p:nvSpPr>
        <p:spPr>
          <a:xfrm>
            <a:off x="160020" y="819626"/>
            <a:ext cx="8823960" cy="717677"/>
          </a:xfrm>
        </p:spPr>
        <p:txBody>
          <a:bodyPr/>
          <a:lstStyle/>
          <a:p>
            <a:pPr marL="0" indent="0" algn="ctr">
              <a:buNone/>
            </a:pPr>
            <a:r>
              <a:rPr lang="es-MX" sz="5400" b="1" dirty="0">
                <a:highlight>
                  <a:srgbClr val="FFFF00"/>
                </a:highlight>
              </a:rPr>
              <a:t>HORA DE HACER CODIGO</a:t>
            </a:r>
            <a:endParaRPr lang="es-PE" sz="5400" b="1" dirty="0">
              <a:highlight>
                <a:srgbClr val="FFFF00"/>
              </a:highlight>
            </a:endParaRPr>
          </a:p>
        </p:txBody>
      </p:sp>
      <p:pic>
        <p:nvPicPr>
          <p:cNvPr id="15362" name="Picture 2" descr="Cuando oís que alguien es PROGRAMADOR, que se os viene a la cabeza? -  Forocoches">
            <a:extLst>
              <a:ext uri="{FF2B5EF4-FFF2-40B4-BE49-F238E27FC236}">
                <a16:creationId xmlns:a16="http://schemas.microsoft.com/office/drawing/2014/main" id="{C8B43BC8-E623-036D-7767-CBC5F6B9C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84960"/>
            <a:ext cx="4869180" cy="273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9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ython GUI Programming With Tkinter – Real Python">
            <a:extLst>
              <a:ext uri="{FF2B5EF4-FFF2-40B4-BE49-F238E27FC236}">
                <a16:creationId xmlns:a16="http://schemas.microsoft.com/office/drawing/2014/main" id="{2A1171D8-4323-F21C-ACD6-779C2F4C8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5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UI Library in Python - Tkinter">
            <a:extLst>
              <a:ext uri="{FF2B5EF4-FFF2-40B4-BE49-F238E27FC236}">
                <a16:creationId xmlns:a16="http://schemas.microsoft.com/office/drawing/2014/main" id="{FFF6AAD4-7219-DFDD-A74A-AD59B0AB3732}"/>
              </a:ext>
            </a:extLst>
          </p:cNvPr>
          <p:cNvPicPr>
            <a:picLocks noChangeAspect="1" noChangeArrowheads="1"/>
          </p:cNvPicPr>
          <p:nvPr/>
        </p:nvPicPr>
        <p:blipFill rotWithShape="1">
          <a:blip r:embed="rId2">
            <a:clrChange>
              <a:clrFrom>
                <a:srgbClr val="C6DBF6"/>
              </a:clrFrom>
              <a:clrTo>
                <a:srgbClr val="C6DBF6">
                  <a:alpha val="0"/>
                </a:srgbClr>
              </a:clrTo>
            </a:clrChange>
            <a:extLst>
              <a:ext uri="{28A0092B-C50C-407E-A947-70E740481C1C}">
                <a14:useLocalDpi xmlns:a14="http://schemas.microsoft.com/office/drawing/2010/main" val="0"/>
              </a:ext>
            </a:extLst>
          </a:blip>
          <a:srcRect l="13500" t="10741" r="12583" b="26741"/>
          <a:stretch/>
        </p:blipFill>
        <p:spPr bwMode="auto">
          <a:xfrm>
            <a:off x="323850" y="380999"/>
            <a:ext cx="8416290" cy="400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03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D190C2-2430-B7F4-1147-606D8083E604}"/>
              </a:ext>
            </a:extLst>
          </p:cNvPr>
          <p:cNvSpPr>
            <a:spLocks noGrp="1"/>
          </p:cNvSpPr>
          <p:nvPr>
            <p:ph type="title"/>
          </p:nvPr>
        </p:nvSpPr>
        <p:spPr>
          <a:xfrm>
            <a:off x="752156" y="1076134"/>
            <a:ext cx="3591243" cy="496888"/>
          </a:xfrm>
        </p:spPr>
        <p:txBody>
          <a:bodyPr/>
          <a:lstStyle/>
          <a:p>
            <a:r>
              <a:rPr lang="es-MX" dirty="0">
                <a:latin typeface="Montserrat" panose="00000500000000000000" pitchFamily="2" charset="0"/>
              </a:rPr>
              <a:t>¿QUÉ ES UNA GUI?</a:t>
            </a:r>
            <a:endParaRPr lang="es-PE" dirty="0">
              <a:latin typeface="Montserrat" panose="00000500000000000000" pitchFamily="2" charset="0"/>
            </a:endParaRPr>
          </a:p>
        </p:txBody>
      </p:sp>
      <p:sp>
        <p:nvSpPr>
          <p:cNvPr id="3" name="Marcador de texto 2">
            <a:extLst>
              <a:ext uri="{FF2B5EF4-FFF2-40B4-BE49-F238E27FC236}">
                <a16:creationId xmlns:a16="http://schemas.microsoft.com/office/drawing/2014/main" id="{0C3142F1-6E66-953B-0FD7-69D574C936FA}"/>
              </a:ext>
            </a:extLst>
          </p:cNvPr>
          <p:cNvSpPr>
            <a:spLocks noGrp="1"/>
          </p:cNvSpPr>
          <p:nvPr>
            <p:ph type="body" sz="quarter" idx="10"/>
          </p:nvPr>
        </p:nvSpPr>
        <p:spPr>
          <a:xfrm>
            <a:off x="438719" y="1586865"/>
            <a:ext cx="4246563" cy="2125663"/>
          </a:xfrm>
        </p:spPr>
        <p:txBody>
          <a:bodyPr/>
          <a:lstStyle/>
          <a:p>
            <a:pPr marL="0" indent="0" algn="just">
              <a:buNone/>
            </a:pPr>
            <a:r>
              <a:rPr lang="es-MX" i="0" dirty="0">
                <a:effectLst/>
                <a:highlight>
                  <a:srgbClr val="FFFFFF"/>
                </a:highlight>
                <a:latin typeface="Montserrat" panose="00000500000000000000" pitchFamily="2" charset="0"/>
                <a:cs typeface="Mongolian Baiti" panose="03000500000000000000" pitchFamily="66" charset="0"/>
              </a:rPr>
              <a:t>Cada vez que usa su computadora o teléfono, lo más probable es que esté utilizando una interfaz gráfica de usuario o GUI (pronunciada pegajosa). </a:t>
            </a:r>
          </a:p>
          <a:p>
            <a:pPr marL="0" indent="0" algn="just">
              <a:buNone/>
            </a:pPr>
            <a:r>
              <a:rPr lang="es-MX" dirty="0">
                <a:latin typeface="Montserrat" panose="00000500000000000000" pitchFamily="2" charset="0"/>
                <a:cs typeface="Mongolian Baiti" panose="03000500000000000000" pitchFamily="66" charset="0"/>
              </a:rPr>
              <a:t>Las GUI utilizan elementos gráficos como iconos, menús e imágenes para facilitar el manejo del usuario humano. </a:t>
            </a:r>
            <a:endParaRPr lang="es-PE" dirty="0">
              <a:latin typeface="Montserrat" panose="00000500000000000000" pitchFamily="2" charset="0"/>
              <a:cs typeface="Mongolian Baiti" panose="03000500000000000000" pitchFamily="66" charset="0"/>
            </a:endParaRPr>
          </a:p>
        </p:txBody>
      </p:sp>
      <p:pic>
        <p:nvPicPr>
          <p:cNvPr id="4098" name="Picture 2" descr="Ejemplo de GU de escritorio">
            <a:extLst>
              <a:ext uri="{FF2B5EF4-FFF2-40B4-BE49-F238E27FC236}">
                <a16:creationId xmlns:a16="http://schemas.microsoft.com/office/drawing/2014/main" id="{3E662045-BBB1-277F-3D1C-657321C4D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166" y="1248008"/>
            <a:ext cx="3692337" cy="255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88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ython and PyQt: Building a GUI Desktop Calculator – Real Python">
            <a:extLst>
              <a:ext uri="{FF2B5EF4-FFF2-40B4-BE49-F238E27FC236}">
                <a16:creationId xmlns:a16="http://schemas.microsoft.com/office/drawing/2014/main" id="{9DEE339A-A3EC-BCAA-DACA-703640A711E0}"/>
              </a:ext>
            </a:extLst>
          </p:cNvPr>
          <p:cNvPicPr>
            <a:picLocks noChangeAspect="1" noChangeArrowheads="1"/>
          </p:cNvPicPr>
          <p:nvPr/>
        </p:nvPicPr>
        <p:blipFill rotWithShape="1">
          <a:blip r:embed="rId2">
            <a:clrChange>
              <a:clrFrom>
                <a:srgbClr val="E5C5AC"/>
              </a:clrFrom>
              <a:clrTo>
                <a:srgbClr val="E5C5AC">
                  <a:alpha val="0"/>
                </a:srgbClr>
              </a:clrTo>
            </a:clrChange>
            <a:extLst>
              <a:ext uri="{28A0092B-C50C-407E-A947-70E740481C1C}">
                <a14:useLocalDpi xmlns:a14="http://schemas.microsoft.com/office/drawing/2010/main" val="0"/>
              </a:ext>
            </a:extLst>
          </a:blip>
          <a:srcRect t="4593" b="17334"/>
          <a:stretch/>
        </p:blipFill>
        <p:spPr bwMode="auto">
          <a:xfrm>
            <a:off x="-53340" y="1177314"/>
            <a:ext cx="5699760" cy="250314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3F3AB43-D2FD-C578-D90F-B02456311944}"/>
              </a:ext>
            </a:extLst>
          </p:cNvPr>
          <p:cNvSpPr txBox="1"/>
          <p:nvPr/>
        </p:nvSpPr>
        <p:spPr>
          <a:xfrm>
            <a:off x="5248274" y="400699"/>
            <a:ext cx="3545205" cy="707886"/>
          </a:xfrm>
          <a:prstGeom prst="rect">
            <a:avLst/>
          </a:prstGeom>
          <a:noFill/>
        </p:spPr>
        <p:txBody>
          <a:bodyPr wrap="square">
            <a:spAutoFit/>
          </a:bodyPr>
          <a:lstStyle/>
          <a:p>
            <a:pPr algn="ctr"/>
            <a:r>
              <a:rPr lang="es-PE" sz="2000" b="1" dirty="0">
                <a:latin typeface="Montserrat" panose="00000500000000000000" pitchFamily="2" charset="0"/>
              </a:rPr>
              <a:t>Biblioteca GUI en Python - </a:t>
            </a:r>
            <a:r>
              <a:rPr lang="es-PE" sz="2000" b="1" dirty="0" err="1">
                <a:latin typeface="Montserrat" panose="00000500000000000000" pitchFamily="2" charset="0"/>
              </a:rPr>
              <a:t>Tkinter</a:t>
            </a:r>
            <a:endParaRPr lang="es-PE" sz="2000" b="1" dirty="0">
              <a:latin typeface="Montserrat" panose="00000500000000000000" pitchFamily="2" charset="0"/>
            </a:endParaRPr>
          </a:p>
        </p:txBody>
      </p:sp>
      <p:sp>
        <p:nvSpPr>
          <p:cNvPr id="11" name="CuadroTexto 10">
            <a:extLst>
              <a:ext uri="{FF2B5EF4-FFF2-40B4-BE49-F238E27FC236}">
                <a16:creationId xmlns:a16="http://schemas.microsoft.com/office/drawing/2014/main" id="{0A2AD5A3-7AA9-508C-BF9B-885C1E2B9E42}"/>
              </a:ext>
            </a:extLst>
          </p:cNvPr>
          <p:cNvSpPr txBox="1"/>
          <p:nvPr/>
        </p:nvSpPr>
        <p:spPr>
          <a:xfrm>
            <a:off x="5248273" y="1108585"/>
            <a:ext cx="3415667" cy="3139321"/>
          </a:xfrm>
          <a:prstGeom prst="rect">
            <a:avLst/>
          </a:prstGeom>
          <a:noFill/>
        </p:spPr>
        <p:txBody>
          <a:bodyPr wrap="square">
            <a:spAutoFit/>
          </a:bodyPr>
          <a:lstStyle/>
          <a:p>
            <a:pPr algn="just"/>
            <a:r>
              <a:rPr lang="es-PE" dirty="0">
                <a:latin typeface="Montserrat" panose="00000500000000000000" pitchFamily="2" charset="0"/>
              </a:rPr>
              <a:t>El paquete GUI predeterminado de Python, </a:t>
            </a:r>
            <a:r>
              <a:rPr lang="es-MX" b="0" i="0" dirty="0">
                <a:effectLst/>
                <a:highlight>
                  <a:srgbClr val="FFFFFF"/>
                </a:highlight>
                <a:latin typeface="Montserrat" panose="00000500000000000000" pitchFamily="2" charset="0"/>
              </a:rPr>
              <a:t>Aunque hay paquetes con más funciones para crear una GUI, como </a:t>
            </a:r>
            <a:r>
              <a:rPr lang="es-MX" b="1" i="0" dirty="0" err="1">
                <a:effectLst/>
                <a:highlight>
                  <a:srgbClr val="FFFFFF"/>
                </a:highlight>
                <a:latin typeface="Montserrat" panose="00000500000000000000" pitchFamily="2" charset="0"/>
              </a:rPr>
              <a:t>PyQt</a:t>
            </a:r>
            <a:r>
              <a:rPr lang="es-MX" b="1" i="0" dirty="0">
                <a:effectLst/>
                <a:highlight>
                  <a:srgbClr val="FFFFFF"/>
                </a:highlight>
                <a:latin typeface="Montserrat" panose="00000500000000000000" pitchFamily="2" charset="0"/>
              </a:rPr>
              <a:t>. </a:t>
            </a:r>
          </a:p>
          <a:p>
            <a:pPr algn="just"/>
            <a:r>
              <a:rPr lang="es-MX" b="0" i="0" dirty="0" err="1">
                <a:effectLst/>
                <a:highlight>
                  <a:srgbClr val="FFFFFF"/>
                </a:highlight>
                <a:latin typeface="Montserrat" panose="00000500000000000000" pitchFamily="2" charset="0"/>
              </a:rPr>
              <a:t>Tkinter</a:t>
            </a:r>
            <a:r>
              <a:rPr lang="es-MX" b="0" i="0" dirty="0">
                <a:effectLst/>
                <a:highlight>
                  <a:srgbClr val="FFFFFF"/>
                </a:highlight>
                <a:latin typeface="Montserrat" panose="00000500000000000000" pitchFamily="2" charset="0"/>
              </a:rPr>
              <a:t> todavía se usa ampliamente porque es sencillo, lo usan con frecuencia los principiantes y tiene un montón de referencias para comenzar.</a:t>
            </a:r>
            <a:endParaRPr lang="es-PE" dirty="0">
              <a:latin typeface="Montserrat" panose="00000500000000000000" pitchFamily="2" charset="0"/>
            </a:endParaRPr>
          </a:p>
        </p:txBody>
      </p:sp>
    </p:spTree>
    <p:extLst>
      <p:ext uri="{BB962C8B-B14F-4D97-AF65-F5344CB8AC3E}">
        <p14:creationId xmlns:p14="http://schemas.microsoft.com/office/powerpoint/2010/main" val="416881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E3F3AB43-D2FD-C578-D90F-B02456311944}"/>
              </a:ext>
            </a:extLst>
          </p:cNvPr>
          <p:cNvSpPr txBox="1"/>
          <p:nvPr/>
        </p:nvSpPr>
        <p:spPr>
          <a:xfrm>
            <a:off x="773430" y="308366"/>
            <a:ext cx="7597140" cy="584775"/>
          </a:xfrm>
          <a:prstGeom prst="rect">
            <a:avLst/>
          </a:prstGeom>
          <a:noFill/>
        </p:spPr>
        <p:txBody>
          <a:bodyPr wrap="square">
            <a:spAutoFit/>
          </a:bodyPr>
          <a:lstStyle/>
          <a:p>
            <a:pPr algn="ctr"/>
            <a:r>
              <a:rPr lang="es-PE" sz="3200" b="1" dirty="0">
                <a:latin typeface="Montserrat" panose="00000500000000000000" pitchFamily="2" charset="0"/>
              </a:rPr>
              <a:t>Biblioteca GUI en Python - </a:t>
            </a:r>
            <a:r>
              <a:rPr lang="es-PE" sz="3200" b="1" dirty="0" err="1">
                <a:latin typeface="Montserrat" panose="00000500000000000000" pitchFamily="2" charset="0"/>
              </a:rPr>
              <a:t>Tkinter</a:t>
            </a:r>
            <a:endParaRPr lang="es-PE" sz="3200" b="1" dirty="0">
              <a:latin typeface="Montserrat" panose="00000500000000000000" pitchFamily="2" charset="0"/>
            </a:endParaRPr>
          </a:p>
        </p:txBody>
      </p:sp>
      <p:sp>
        <p:nvSpPr>
          <p:cNvPr id="11" name="CuadroTexto 10">
            <a:extLst>
              <a:ext uri="{FF2B5EF4-FFF2-40B4-BE49-F238E27FC236}">
                <a16:creationId xmlns:a16="http://schemas.microsoft.com/office/drawing/2014/main" id="{0A2AD5A3-7AA9-508C-BF9B-885C1E2B9E42}"/>
              </a:ext>
            </a:extLst>
          </p:cNvPr>
          <p:cNvSpPr txBox="1"/>
          <p:nvPr/>
        </p:nvSpPr>
        <p:spPr>
          <a:xfrm>
            <a:off x="213361" y="904446"/>
            <a:ext cx="5097779" cy="3416320"/>
          </a:xfrm>
          <a:prstGeom prst="rect">
            <a:avLst/>
          </a:prstGeom>
          <a:noFill/>
        </p:spPr>
        <p:txBody>
          <a:bodyPr wrap="square">
            <a:spAutoFit/>
          </a:bodyPr>
          <a:lstStyle/>
          <a:p>
            <a:pPr algn="just"/>
            <a:r>
              <a:rPr lang="es-MX" dirty="0">
                <a:latin typeface="Montserrat" panose="00000500000000000000" pitchFamily="2" charset="0"/>
              </a:rPr>
              <a:t>Proporciona una forma de crear ventanas, botones, cuadros de texto, menús y otros elementos interactivos en tus aplicaciones Python. </a:t>
            </a:r>
            <a:r>
              <a:rPr lang="es-MX" dirty="0" err="1">
                <a:latin typeface="Montserrat" panose="00000500000000000000" pitchFamily="2" charset="0"/>
              </a:rPr>
              <a:t>Tkinter</a:t>
            </a:r>
            <a:r>
              <a:rPr lang="es-MX" dirty="0">
                <a:latin typeface="Montserrat" panose="00000500000000000000" pitchFamily="2" charset="0"/>
              </a:rPr>
              <a:t> se basa en la biblioteca gráfica </a:t>
            </a:r>
            <a:r>
              <a:rPr lang="es-MX" dirty="0" err="1">
                <a:latin typeface="Montserrat" panose="00000500000000000000" pitchFamily="2" charset="0"/>
              </a:rPr>
              <a:t>Tcl</a:t>
            </a:r>
            <a:r>
              <a:rPr lang="es-MX" dirty="0">
                <a:latin typeface="Montserrat" panose="00000500000000000000" pitchFamily="2" charset="0"/>
              </a:rPr>
              <a:t>/</a:t>
            </a:r>
            <a:r>
              <a:rPr lang="es-MX" dirty="0" err="1">
                <a:latin typeface="Montserrat" panose="00000500000000000000" pitchFamily="2" charset="0"/>
              </a:rPr>
              <a:t>Tk</a:t>
            </a:r>
            <a:r>
              <a:rPr lang="es-MX" dirty="0">
                <a:latin typeface="Montserrat" panose="00000500000000000000" pitchFamily="2" charset="0"/>
              </a:rPr>
              <a:t> y viene preinstalado con Python, por lo que no requiere una instalación adicional.</a:t>
            </a:r>
          </a:p>
          <a:p>
            <a:pPr algn="just"/>
            <a:endParaRPr lang="es-MX" dirty="0">
              <a:latin typeface="Montserrat" panose="00000500000000000000" pitchFamily="2" charset="0"/>
            </a:endParaRPr>
          </a:p>
          <a:p>
            <a:pPr algn="just"/>
            <a:r>
              <a:rPr lang="es-MX" dirty="0">
                <a:latin typeface="Montserrat" panose="00000500000000000000" pitchFamily="2" charset="0"/>
              </a:rPr>
              <a:t>Es una opción popular para desarrolladores que desean crear aplicaciones con interfaces de usuario simples y funcionales.</a:t>
            </a:r>
            <a:endParaRPr lang="es-PE" dirty="0">
              <a:latin typeface="Montserrat" panose="00000500000000000000" pitchFamily="2" charset="0"/>
            </a:endParaRPr>
          </a:p>
        </p:txBody>
      </p:sp>
      <p:pic>
        <p:nvPicPr>
          <p:cNvPr id="5122" name="Picture 2" descr="Convert python command line script into custom tkinter gui by  Raodeveloper247 | Fiverr">
            <a:extLst>
              <a:ext uri="{FF2B5EF4-FFF2-40B4-BE49-F238E27FC236}">
                <a16:creationId xmlns:a16="http://schemas.microsoft.com/office/drawing/2014/main" id="{CBCA0E5F-3CAD-2EAF-A325-6E377EAF8E28}"/>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10000" b="90000" l="9270" r="93961">
                        <a14:foregroundMark x1="9410" y1="25349" x2="12219" y2="49302"/>
                        <a14:foregroundMark x1="65449" y1="43721" x2="77949" y2="44419"/>
                        <a14:foregroundMark x1="93452" y1="59911" x2="93464" y2="60233"/>
                        <a14:foregroundMark x1="92275" y1="29070" x2="93186" y2="52947"/>
                        <a14:foregroundMark x1="64607" y1="35349" x2="63202" y2="38837"/>
                        <a14:foregroundMark x1="60393" y1="48372" x2="63764" y2="36047"/>
                        <a14:backgroundMark x1="93539" y1="75349" x2="94382" y2="61395"/>
                        <a14:backgroundMark x1="94382" y1="61395" x2="93961" y2="73023"/>
                        <a14:backgroundMark x1="93961" y1="62558" x2="93961" y2="56977"/>
                        <a14:backgroundMark x1="93961" y1="61628" x2="94522" y2="80465"/>
                        <a14:backgroundMark x1="93399" y1="60233" x2="93399" y2="63256"/>
                      </a14:backgroundRemoval>
                    </a14:imgEffect>
                  </a14:imgLayer>
                </a14:imgProps>
              </a:ext>
              <a:ext uri="{28A0092B-C50C-407E-A947-70E740481C1C}">
                <a14:useLocalDpi xmlns:a14="http://schemas.microsoft.com/office/drawing/2010/main" val="0"/>
              </a:ext>
            </a:extLst>
          </a:blip>
          <a:srcRect l="9490" t="17305" r="11686" b="18667"/>
          <a:stretch/>
        </p:blipFill>
        <p:spPr bwMode="auto">
          <a:xfrm>
            <a:off x="5311140" y="1780287"/>
            <a:ext cx="3634740" cy="178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46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7FDD85D-F728-3502-0D3A-48C0442B26BC}"/>
              </a:ext>
            </a:extLst>
          </p:cNvPr>
          <p:cNvPicPr>
            <a:picLocks noChangeAspect="1"/>
          </p:cNvPicPr>
          <p:nvPr/>
        </p:nvPicPr>
        <p:blipFill>
          <a:blip r:embed="rId2"/>
          <a:stretch>
            <a:fillRect/>
          </a:stretch>
        </p:blipFill>
        <p:spPr>
          <a:xfrm>
            <a:off x="1968202" y="403860"/>
            <a:ext cx="5207595" cy="4015740"/>
          </a:xfrm>
          <a:prstGeom prst="rect">
            <a:avLst/>
          </a:prstGeom>
        </p:spPr>
      </p:pic>
    </p:spTree>
    <p:extLst>
      <p:ext uri="{BB962C8B-B14F-4D97-AF65-F5344CB8AC3E}">
        <p14:creationId xmlns:p14="http://schemas.microsoft.com/office/powerpoint/2010/main" val="2638884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35A8F0-8CBF-5B6B-6C18-C14F8604E745}"/>
              </a:ext>
            </a:extLst>
          </p:cNvPr>
          <p:cNvPicPr>
            <a:picLocks noChangeAspect="1"/>
          </p:cNvPicPr>
          <p:nvPr/>
        </p:nvPicPr>
        <p:blipFill>
          <a:blip r:embed="rId2"/>
          <a:stretch>
            <a:fillRect/>
          </a:stretch>
        </p:blipFill>
        <p:spPr>
          <a:xfrm>
            <a:off x="1683338" y="327659"/>
            <a:ext cx="5106082" cy="3988299"/>
          </a:xfrm>
          <a:prstGeom prst="rect">
            <a:avLst/>
          </a:prstGeom>
        </p:spPr>
      </p:pic>
    </p:spTree>
    <p:extLst>
      <p:ext uri="{BB962C8B-B14F-4D97-AF65-F5344CB8AC3E}">
        <p14:creationId xmlns:p14="http://schemas.microsoft.com/office/powerpoint/2010/main" val="143821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47327AE-377C-8F37-91D7-5811E70F0D7E}"/>
              </a:ext>
            </a:extLst>
          </p:cNvPr>
          <p:cNvPicPr>
            <a:picLocks noChangeAspect="1"/>
          </p:cNvPicPr>
          <p:nvPr/>
        </p:nvPicPr>
        <p:blipFill>
          <a:blip r:embed="rId2"/>
          <a:stretch>
            <a:fillRect/>
          </a:stretch>
        </p:blipFill>
        <p:spPr>
          <a:xfrm>
            <a:off x="1753723" y="327660"/>
            <a:ext cx="4692797" cy="4052216"/>
          </a:xfrm>
          <a:prstGeom prst="rect">
            <a:avLst/>
          </a:prstGeom>
        </p:spPr>
      </p:pic>
    </p:spTree>
    <p:extLst>
      <p:ext uri="{BB962C8B-B14F-4D97-AF65-F5344CB8AC3E}">
        <p14:creationId xmlns:p14="http://schemas.microsoft.com/office/powerpoint/2010/main" val="268181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86096A-E7FC-4280-972D-BA9CEAF21DE1}"/>
              </a:ext>
            </a:extLst>
          </p:cNvPr>
          <p:cNvPicPr>
            <a:picLocks noChangeAspect="1"/>
          </p:cNvPicPr>
          <p:nvPr/>
        </p:nvPicPr>
        <p:blipFill>
          <a:blip r:embed="rId2"/>
          <a:stretch>
            <a:fillRect/>
          </a:stretch>
        </p:blipFill>
        <p:spPr>
          <a:xfrm>
            <a:off x="2413749" y="342900"/>
            <a:ext cx="4140464" cy="4107180"/>
          </a:xfrm>
          <a:prstGeom prst="rect">
            <a:avLst/>
          </a:prstGeom>
        </p:spPr>
      </p:pic>
    </p:spTree>
    <p:extLst>
      <p:ext uri="{BB962C8B-B14F-4D97-AF65-F5344CB8AC3E}">
        <p14:creationId xmlns:p14="http://schemas.microsoft.com/office/powerpoint/2010/main" val="429363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EC2110A-3327-9739-EAA9-F55FF0978CF7}"/>
              </a:ext>
            </a:extLst>
          </p:cNvPr>
          <p:cNvSpPr txBox="1"/>
          <p:nvPr/>
        </p:nvSpPr>
        <p:spPr>
          <a:xfrm>
            <a:off x="267628" y="1195017"/>
            <a:ext cx="3317174" cy="523220"/>
          </a:xfrm>
          <a:prstGeom prst="rect">
            <a:avLst/>
          </a:prstGeom>
          <a:noFill/>
        </p:spPr>
        <p:txBody>
          <a:bodyPr wrap="square" rtlCol="0">
            <a:spAutoFit/>
          </a:bodyPr>
          <a:lstStyle/>
          <a:p>
            <a:r>
              <a:rPr lang="es-ES" sz="2800" b="1" dirty="0">
                <a:solidFill>
                  <a:srgbClr val="C00000"/>
                </a:solidFill>
              </a:rPr>
              <a:t>Objetivos General</a:t>
            </a:r>
            <a:endParaRPr lang="en-US" sz="2800" b="1" dirty="0">
              <a:solidFill>
                <a:srgbClr val="C00000"/>
              </a:solidFill>
            </a:endParaRPr>
          </a:p>
        </p:txBody>
      </p:sp>
      <p:sp>
        <p:nvSpPr>
          <p:cNvPr id="5" name="CuadroTexto 4">
            <a:extLst>
              <a:ext uri="{FF2B5EF4-FFF2-40B4-BE49-F238E27FC236}">
                <a16:creationId xmlns:a16="http://schemas.microsoft.com/office/drawing/2014/main" id="{FEF80973-9DB1-8615-906D-0AD913D21DED}"/>
              </a:ext>
            </a:extLst>
          </p:cNvPr>
          <p:cNvSpPr txBox="1"/>
          <p:nvPr/>
        </p:nvSpPr>
        <p:spPr>
          <a:xfrm>
            <a:off x="267628" y="1564349"/>
            <a:ext cx="8728771" cy="1200329"/>
          </a:xfrm>
          <a:prstGeom prst="rect">
            <a:avLst/>
          </a:prstGeom>
          <a:noFill/>
        </p:spPr>
        <p:txBody>
          <a:bodyPr wrap="square" rtlCol="0">
            <a:spAutoFit/>
          </a:bodyPr>
          <a:lstStyle/>
          <a:p>
            <a:pPr marL="285750" indent="-285750" algn="just">
              <a:buFont typeface="Wingdings" panose="05000000000000000000" pitchFamily="2" charset="2"/>
              <a:buChar char="q"/>
            </a:pPr>
            <a:r>
              <a:rPr lang="es-ES" sz="2400" dirty="0">
                <a:solidFill>
                  <a:schemeClr val="bg1"/>
                </a:solidFill>
              </a:rPr>
              <a:t> El aprendiz demuestra conocimientos esenciales en el uso de diferentes recursos tecnológicos para una adecuada gestión de la información</a:t>
            </a:r>
          </a:p>
        </p:txBody>
      </p:sp>
      <p:sp>
        <p:nvSpPr>
          <p:cNvPr id="6" name="CuadroTexto 5">
            <a:extLst>
              <a:ext uri="{FF2B5EF4-FFF2-40B4-BE49-F238E27FC236}">
                <a16:creationId xmlns:a16="http://schemas.microsoft.com/office/drawing/2014/main" id="{938DFEC0-E4AF-1CA3-8D92-D6AEB733E7A6}"/>
              </a:ext>
            </a:extLst>
          </p:cNvPr>
          <p:cNvSpPr txBox="1"/>
          <p:nvPr/>
        </p:nvSpPr>
        <p:spPr>
          <a:xfrm>
            <a:off x="207366" y="3292689"/>
            <a:ext cx="8505571" cy="1200329"/>
          </a:xfrm>
          <a:prstGeom prst="rect">
            <a:avLst/>
          </a:prstGeom>
          <a:noFill/>
        </p:spPr>
        <p:txBody>
          <a:bodyPr wrap="square" rtlCol="0">
            <a:spAutoFit/>
          </a:bodyPr>
          <a:lstStyle/>
          <a:p>
            <a:pPr marL="285750" indent="-285750">
              <a:buFont typeface="Wingdings" panose="05000000000000000000" pitchFamily="2" charset="2"/>
              <a:buChar char="q"/>
            </a:pPr>
            <a:r>
              <a:rPr lang="es-ES" sz="2400" dirty="0">
                <a:solidFill>
                  <a:schemeClr val="bg1"/>
                </a:solidFill>
              </a:rPr>
              <a:t> Solucionar problemas usando algoritmos secuenciales, siguiendo los estándares de programación, con la ayuda del instructor</a:t>
            </a:r>
          </a:p>
        </p:txBody>
      </p:sp>
      <p:sp>
        <p:nvSpPr>
          <p:cNvPr id="7" name="CuadroTexto 6">
            <a:extLst>
              <a:ext uri="{FF2B5EF4-FFF2-40B4-BE49-F238E27FC236}">
                <a16:creationId xmlns:a16="http://schemas.microsoft.com/office/drawing/2014/main" id="{9DEE651E-A29B-455A-AEF1-7FDAC94EA135}"/>
              </a:ext>
            </a:extLst>
          </p:cNvPr>
          <p:cNvSpPr txBox="1"/>
          <p:nvPr/>
        </p:nvSpPr>
        <p:spPr>
          <a:xfrm>
            <a:off x="267628" y="2923078"/>
            <a:ext cx="5002823" cy="523220"/>
          </a:xfrm>
          <a:prstGeom prst="rect">
            <a:avLst/>
          </a:prstGeom>
          <a:noFill/>
        </p:spPr>
        <p:txBody>
          <a:bodyPr wrap="square" rtlCol="0">
            <a:spAutoFit/>
          </a:bodyPr>
          <a:lstStyle/>
          <a:p>
            <a:r>
              <a:rPr lang="es-ES" sz="2800" b="1" dirty="0">
                <a:solidFill>
                  <a:srgbClr val="C00000"/>
                </a:solidFill>
              </a:rPr>
              <a:t>Objetivos Especifico</a:t>
            </a:r>
            <a:endParaRPr lang="en-US" sz="2800" b="1" dirty="0">
              <a:solidFill>
                <a:srgbClr val="C00000"/>
              </a:solidFill>
            </a:endParaRPr>
          </a:p>
        </p:txBody>
      </p:sp>
    </p:spTree>
    <p:extLst>
      <p:ext uri="{BB962C8B-B14F-4D97-AF65-F5344CB8AC3E}">
        <p14:creationId xmlns:p14="http://schemas.microsoft.com/office/powerpoint/2010/main" val="372818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11 Python Frameworks You Must Know in 2024 - InterviewBit">
            <a:extLst>
              <a:ext uri="{FF2B5EF4-FFF2-40B4-BE49-F238E27FC236}">
                <a16:creationId xmlns:a16="http://schemas.microsoft.com/office/drawing/2014/main" id="{AEF68863-9602-519C-35F8-449DB28FB5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81000" y="320040"/>
            <a:ext cx="8382000" cy="41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245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B5B64EBF-15E8-5119-924E-8CAF4AACC926}"/>
              </a:ext>
            </a:extLst>
          </p:cNvPr>
          <p:cNvSpPr txBox="1"/>
          <p:nvPr/>
        </p:nvSpPr>
        <p:spPr>
          <a:xfrm>
            <a:off x="1071802" y="521375"/>
            <a:ext cx="6736080" cy="1631216"/>
          </a:xfrm>
          <a:prstGeom prst="rect">
            <a:avLst/>
          </a:prstGeom>
          <a:noFill/>
        </p:spPr>
        <p:txBody>
          <a:bodyPr wrap="square">
            <a:spAutoFit/>
          </a:bodyPr>
          <a:lstStyle/>
          <a:p>
            <a:pPr algn="just"/>
            <a:r>
              <a:rPr lang="es-MX" sz="2000" dirty="0">
                <a:latin typeface="Montserrat" panose="00000500000000000000" pitchFamily="2" charset="0"/>
              </a:rPr>
              <a:t>En Python, un “Framework" es una estructura o conjunto de herramientas que proporciona una base para simplificar el desarrollo de aplicaciones al definir una arquitectura básica, un conjunto de patrones de diseño y funcionalidades comunes.</a:t>
            </a:r>
            <a:endParaRPr lang="es-PE" sz="2000" dirty="0">
              <a:latin typeface="Montserrat" panose="00000500000000000000" pitchFamily="2" charset="0"/>
            </a:endParaRPr>
          </a:p>
        </p:txBody>
      </p:sp>
      <p:pic>
        <p:nvPicPr>
          <p:cNvPr id="4098" name="Picture 2" descr="Why Should You Use Framework in Programming? - GeeksforGeeks">
            <a:extLst>
              <a:ext uri="{FF2B5EF4-FFF2-40B4-BE49-F238E27FC236}">
                <a16:creationId xmlns:a16="http://schemas.microsoft.com/office/drawing/2014/main" id="{38D04265-3209-5E37-8AD7-2079B17B6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20" y="2263139"/>
            <a:ext cx="4368645" cy="205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081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DA502C8-4837-1971-24F0-F91DD4CDC8E5}"/>
              </a:ext>
            </a:extLst>
          </p:cNvPr>
          <p:cNvSpPr txBox="1"/>
          <p:nvPr/>
        </p:nvSpPr>
        <p:spPr>
          <a:xfrm>
            <a:off x="220980" y="678924"/>
            <a:ext cx="5737860" cy="3785652"/>
          </a:xfrm>
          <a:prstGeom prst="rect">
            <a:avLst/>
          </a:prstGeom>
          <a:noFill/>
        </p:spPr>
        <p:txBody>
          <a:bodyPr wrap="square">
            <a:spAutoFit/>
          </a:bodyPr>
          <a:lstStyle/>
          <a:p>
            <a:pPr algn="just"/>
            <a:r>
              <a:rPr lang="es-MX" sz="2000" dirty="0">
                <a:latin typeface="Montserrat" panose="00000500000000000000" pitchFamily="2" charset="0"/>
              </a:rPr>
              <a:t>Proporciona una estructura básica, herramientas y funcionalidades comunes que puedes usar para construir tu aplicación más rápido y de manera más eficiente. </a:t>
            </a:r>
            <a:r>
              <a:rPr lang="es-MX" sz="2000" dirty="0">
                <a:effectLst>
                  <a:outerShdw blurRad="38100" dist="38100" dir="2700000" algn="tl">
                    <a:srgbClr val="000000">
                      <a:alpha val="43137"/>
                    </a:srgbClr>
                  </a:outerShdw>
                </a:effectLst>
                <a:latin typeface="Montserrat" panose="00000500000000000000" pitchFamily="2" charset="0"/>
              </a:rPr>
              <a:t>En lugar de tener que escribir todo el código desde cero, puedes aprovechar las características predefinidas del Framework y centrarte en desarrollar la lógica específica de tu aplicación</a:t>
            </a:r>
            <a:r>
              <a:rPr lang="es-MX" sz="2000" dirty="0">
                <a:latin typeface="Montserrat" panose="00000500000000000000" pitchFamily="2" charset="0"/>
              </a:rPr>
              <a:t>. Como resultado, puedes crear aplicaciones más complejas en menos tiempo y con menos esfuerzo.</a:t>
            </a:r>
            <a:endParaRPr lang="es-PE" sz="2000" dirty="0">
              <a:latin typeface="Montserrat" panose="00000500000000000000" pitchFamily="2" charset="0"/>
            </a:endParaRPr>
          </a:p>
        </p:txBody>
      </p:sp>
      <p:sp>
        <p:nvSpPr>
          <p:cNvPr id="7" name="CuadroTexto 6">
            <a:extLst>
              <a:ext uri="{FF2B5EF4-FFF2-40B4-BE49-F238E27FC236}">
                <a16:creationId xmlns:a16="http://schemas.microsoft.com/office/drawing/2014/main" id="{CB6E9FBB-44C4-2798-80AB-51C9B3666B51}"/>
              </a:ext>
            </a:extLst>
          </p:cNvPr>
          <p:cNvSpPr txBox="1"/>
          <p:nvPr/>
        </p:nvSpPr>
        <p:spPr>
          <a:xfrm>
            <a:off x="220980" y="369928"/>
            <a:ext cx="4572000" cy="369332"/>
          </a:xfrm>
          <a:prstGeom prst="rect">
            <a:avLst/>
          </a:prstGeom>
          <a:noFill/>
        </p:spPr>
        <p:txBody>
          <a:bodyPr wrap="square">
            <a:spAutoFit/>
          </a:bodyPr>
          <a:lstStyle/>
          <a:p>
            <a:r>
              <a:rPr lang="es-MX" dirty="0">
                <a:highlight>
                  <a:srgbClr val="FFFF00"/>
                </a:highlight>
                <a:latin typeface="Montserrat" panose="00000500000000000000" pitchFamily="2" charset="0"/>
              </a:rPr>
              <a:t>Otro concepto</a:t>
            </a:r>
            <a:endParaRPr lang="es-PE" dirty="0">
              <a:highlight>
                <a:srgbClr val="FFFF00"/>
              </a:highlight>
              <a:latin typeface="Montserrat" panose="00000500000000000000" pitchFamily="2" charset="0"/>
            </a:endParaRPr>
          </a:p>
        </p:txBody>
      </p:sp>
      <p:pic>
        <p:nvPicPr>
          <p:cNvPr id="8194" name="Picture 2" descr="The 7 Programming Languages &amp; Frameworks to Learn in 2020 | by Kent Sia |  The Startup | Medium">
            <a:extLst>
              <a:ext uri="{FF2B5EF4-FFF2-40B4-BE49-F238E27FC236}">
                <a16:creationId xmlns:a16="http://schemas.microsoft.com/office/drawing/2014/main" id="{8422FF06-64C7-A128-BEEC-887AF613291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683" t="9755" r="4878" b="11708"/>
          <a:stretch/>
        </p:blipFill>
        <p:spPr bwMode="auto">
          <a:xfrm>
            <a:off x="5882640" y="1424939"/>
            <a:ext cx="2873168" cy="193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496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so de librerías en Python - YouTube">
            <a:extLst>
              <a:ext uri="{FF2B5EF4-FFF2-40B4-BE49-F238E27FC236}">
                <a16:creationId xmlns:a16="http://schemas.microsoft.com/office/drawing/2014/main" id="{E41C1CB4-4740-0939-845A-F0E4603BB8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9" t="15083" r="1750" b="14583"/>
          <a:stretch/>
        </p:blipFill>
        <p:spPr bwMode="auto">
          <a:xfrm>
            <a:off x="571500" y="312419"/>
            <a:ext cx="7589520" cy="417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228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92375DC2-6C0D-6947-EE9F-C94C554689B4}"/>
              </a:ext>
            </a:extLst>
          </p:cNvPr>
          <p:cNvSpPr txBox="1"/>
          <p:nvPr/>
        </p:nvSpPr>
        <p:spPr>
          <a:xfrm>
            <a:off x="403860" y="888236"/>
            <a:ext cx="4518660" cy="3046988"/>
          </a:xfrm>
          <a:prstGeom prst="rect">
            <a:avLst/>
          </a:prstGeom>
          <a:noFill/>
        </p:spPr>
        <p:txBody>
          <a:bodyPr wrap="square">
            <a:spAutoFit/>
          </a:bodyPr>
          <a:lstStyle/>
          <a:p>
            <a:pPr algn="just"/>
            <a:r>
              <a:rPr lang="es-MX" sz="2400" dirty="0">
                <a:latin typeface="Montserrat" panose="00000500000000000000" pitchFamily="2" charset="0"/>
              </a:rPr>
              <a:t>En Python, una "biblioteca" (o "librería") se refiere a un conjunto de módulos predefinidos o funciones que pueden ser utilizados para realizar una variedad de tareas sin necesidad de escribir código desde cero.</a:t>
            </a:r>
            <a:endParaRPr lang="es-PE" sz="2400" dirty="0">
              <a:latin typeface="Montserrat" panose="00000500000000000000" pitchFamily="2" charset="0"/>
            </a:endParaRPr>
          </a:p>
        </p:txBody>
      </p:sp>
      <p:pic>
        <p:nvPicPr>
          <p:cNvPr id="9218" name="Picture 2" descr="Cuáles son las ramas de la programación? - Talently | Talently Blog">
            <a:extLst>
              <a:ext uri="{FF2B5EF4-FFF2-40B4-BE49-F238E27FC236}">
                <a16:creationId xmlns:a16="http://schemas.microsoft.com/office/drawing/2014/main" id="{07199531-93A2-AA24-62C7-44278509E16D}"/>
              </a:ext>
            </a:extLst>
          </p:cNvPr>
          <p:cNvPicPr>
            <a:picLocks noChangeAspect="1" noChangeArrowheads="1"/>
          </p:cNvPicPr>
          <p:nvPr/>
        </p:nvPicPr>
        <p:blipFill rotWithShape="1">
          <a:blip r:embed="rId2">
            <a:clrChange>
              <a:clrFrom>
                <a:srgbClr val="FE8C46"/>
              </a:clrFrom>
              <a:clrTo>
                <a:srgbClr val="FE8C46">
                  <a:alpha val="0"/>
                </a:srgbClr>
              </a:clrTo>
            </a:clrChange>
            <a:extLst>
              <a:ext uri="{28A0092B-C50C-407E-A947-70E740481C1C}">
                <a14:useLocalDpi xmlns:a14="http://schemas.microsoft.com/office/drawing/2010/main" val="0"/>
              </a:ext>
            </a:extLst>
          </a:blip>
          <a:srcRect l="26667" t="20444" r="26500" b="20316"/>
          <a:stretch/>
        </p:blipFill>
        <p:spPr bwMode="auto">
          <a:xfrm>
            <a:off x="5018108" y="1128266"/>
            <a:ext cx="3607732" cy="256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548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Si sabes Python puedes trabajar en esta áreas | EDteam">
            <a:extLst>
              <a:ext uri="{FF2B5EF4-FFF2-40B4-BE49-F238E27FC236}">
                <a16:creationId xmlns:a16="http://schemas.microsoft.com/office/drawing/2014/main" id="{B5E7458A-F8F9-8086-CE17-57F3E5C824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7" t="3704" r="1852" b="14666"/>
          <a:stretch/>
        </p:blipFill>
        <p:spPr bwMode="auto">
          <a:xfrm>
            <a:off x="1371600" y="4074"/>
            <a:ext cx="6012180" cy="513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687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7729D08-1EC4-2E34-4BC8-A3BF77AC8FCD}"/>
              </a:ext>
            </a:extLst>
          </p:cNvPr>
          <p:cNvPicPr>
            <a:picLocks noChangeAspect="1"/>
          </p:cNvPicPr>
          <p:nvPr/>
        </p:nvPicPr>
        <p:blipFill rotWithShape="1">
          <a:blip r:embed="rId2"/>
          <a:srcRect t="4000" b="10222"/>
          <a:stretch/>
        </p:blipFill>
        <p:spPr>
          <a:xfrm>
            <a:off x="1978988" y="9666"/>
            <a:ext cx="4589451" cy="5124167"/>
          </a:xfrm>
          <a:prstGeom prst="rect">
            <a:avLst/>
          </a:prstGeom>
        </p:spPr>
      </p:pic>
    </p:spTree>
    <p:extLst>
      <p:ext uri="{BB962C8B-B14F-4D97-AF65-F5344CB8AC3E}">
        <p14:creationId xmlns:p14="http://schemas.microsoft.com/office/powerpoint/2010/main" val="171321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3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rudrabarad/Gifs: Collection of some Coding / Programming Gifs that  can be used in Special Repository :trollface:">
            <a:extLst>
              <a:ext uri="{FF2B5EF4-FFF2-40B4-BE49-F238E27FC236}">
                <a16:creationId xmlns:a16="http://schemas.microsoft.com/office/drawing/2014/main" id="{C8C8B208-03E5-8DEA-2572-D19D45D1E65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2300" y="2289150"/>
            <a:ext cx="3162600" cy="23719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BB25EBB-2535-A991-B86F-7C34EF769B72}"/>
              </a:ext>
            </a:extLst>
          </p:cNvPr>
          <p:cNvSpPr txBox="1"/>
          <p:nvPr/>
        </p:nvSpPr>
        <p:spPr>
          <a:xfrm>
            <a:off x="136432" y="1311529"/>
            <a:ext cx="8871135" cy="1569660"/>
          </a:xfrm>
          <a:prstGeom prst="rect">
            <a:avLst/>
          </a:prstGeom>
          <a:noFill/>
        </p:spPr>
        <p:txBody>
          <a:bodyPr wrap="square" rtlCol="0">
            <a:spAutoFit/>
          </a:bodyPr>
          <a:lstStyle/>
          <a:p>
            <a:pPr algn="ctr"/>
            <a:r>
              <a:rPr lang="es-MX" sz="9400" b="1" dirty="0">
                <a:effectLst>
                  <a:outerShdw blurRad="38100" dist="38100" dir="2700000" algn="tl">
                    <a:srgbClr val="000000">
                      <a:alpha val="43137"/>
                    </a:srgbClr>
                  </a:outerShdw>
                </a:effectLst>
                <a:latin typeface="Montserrat" panose="00000500000000000000" pitchFamily="2" charset="0"/>
              </a:rPr>
              <a:t>TECNOLOGÍA</a:t>
            </a:r>
            <a:endParaRPr lang="es-PE" sz="9400" b="1" dirty="0">
              <a:effectLst>
                <a:outerShdw blurRad="38100" dist="38100" dir="2700000" algn="tl">
                  <a:srgbClr val="000000">
                    <a:alpha val="43137"/>
                  </a:srgbClr>
                </a:outerShdw>
              </a:effectLst>
              <a:latin typeface="Montserrat" panose="00000500000000000000" pitchFamily="2" charset="0"/>
            </a:endParaRPr>
          </a:p>
        </p:txBody>
      </p:sp>
    </p:spTree>
    <p:extLst>
      <p:ext uri="{BB962C8B-B14F-4D97-AF65-F5344CB8AC3E}">
        <p14:creationId xmlns:p14="http://schemas.microsoft.com/office/powerpoint/2010/main" val="218975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R Wearable Framework Design — Hey, I'm yi tang 👩‍🎨‍">
            <a:extLst>
              <a:ext uri="{FF2B5EF4-FFF2-40B4-BE49-F238E27FC236}">
                <a16:creationId xmlns:a16="http://schemas.microsoft.com/office/drawing/2014/main" id="{64277294-2FB6-3E8F-3EF5-4D1925F15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0"/>
            <a:ext cx="90201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75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AE06B-DF3A-DBEB-B0BD-D06CA01BE575}"/>
              </a:ext>
            </a:extLst>
          </p:cNvPr>
          <p:cNvSpPr>
            <a:spLocks noGrp="1"/>
          </p:cNvSpPr>
          <p:nvPr>
            <p:ph type="title"/>
          </p:nvPr>
        </p:nvSpPr>
        <p:spPr/>
        <p:txBody>
          <a:bodyPr/>
          <a:lstStyle/>
          <a:p>
            <a:endParaRPr lang="es-PE"/>
          </a:p>
        </p:txBody>
      </p:sp>
      <p:sp>
        <p:nvSpPr>
          <p:cNvPr id="3" name="Marcador de texto 2">
            <a:extLst>
              <a:ext uri="{FF2B5EF4-FFF2-40B4-BE49-F238E27FC236}">
                <a16:creationId xmlns:a16="http://schemas.microsoft.com/office/drawing/2014/main" id="{DAC29C6C-C9D3-AB4D-4DEB-22B6CE4215E9}"/>
              </a:ext>
            </a:extLst>
          </p:cNvPr>
          <p:cNvSpPr>
            <a:spLocks noGrp="1"/>
          </p:cNvSpPr>
          <p:nvPr>
            <p:ph type="body" sz="quarter" idx="10"/>
          </p:nvPr>
        </p:nvSpPr>
        <p:spPr/>
        <p:txBody>
          <a:bodyPr/>
          <a:lstStyle/>
          <a:p>
            <a:endParaRPr lang="es-PE"/>
          </a:p>
        </p:txBody>
      </p:sp>
      <p:pic>
        <p:nvPicPr>
          <p:cNvPr id="14338" name="Picture 2" descr="25 Frameworks de Python para Dominar en 2024 - Kinsta®">
            <a:extLst>
              <a:ext uri="{FF2B5EF4-FFF2-40B4-BE49-F238E27FC236}">
                <a16:creationId xmlns:a16="http://schemas.microsoft.com/office/drawing/2014/main" id="{5DF16D51-9F91-45ED-E0A3-C0047BCA7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79"/>
            <a:ext cx="9143999" cy="452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5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E3009-8444-0D8C-D75A-272A93CB567D}"/>
              </a:ext>
            </a:extLst>
          </p:cNvPr>
          <p:cNvSpPr>
            <a:spLocks noGrp="1"/>
          </p:cNvSpPr>
          <p:nvPr>
            <p:ph type="title"/>
          </p:nvPr>
        </p:nvSpPr>
        <p:spPr/>
        <p:txBody>
          <a:bodyPr/>
          <a:lstStyle/>
          <a:p>
            <a:endParaRPr lang="es-PE"/>
          </a:p>
        </p:txBody>
      </p:sp>
      <p:sp>
        <p:nvSpPr>
          <p:cNvPr id="3" name="Marcador de texto 2">
            <a:extLst>
              <a:ext uri="{FF2B5EF4-FFF2-40B4-BE49-F238E27FC236}">
                <a16:creationId xmlns:a16="http://schemas.microsoft.com/office/drawing/2014/main" id="{D18E8B6B-0441-57E8-77C1-F7E8CB6BC0CF}"/>
              </a:ext>
            </a:extLst>
          </p:cNvPr>
          <p:cNvSpPr>
            <a:spLocks noGrp="1"/>
          </p:cNvSpPr>
          <p:nvPr>
            <p:ph type="body" sz="quarter" idx="10"/>
          </p:nvPr>
        </p:nvSpPr>
        <p:spPr/>
        <p:txBody>
          <a:bodyPr/>
          <a:lstStyle/>
          <a:p>
            <a:endParaRPr lang="es-PE"/>
          </a:p>
        </p:txBody>
      </p:sp>
      <p:pic>
        <p:nvPicPr>
          <p:cNvPr id="11266" name="Picture 2" descr="Los Mejores IDES y Editores de código de Python - YouTube">
            <a:extLst>
              <a:ext uri="{FF2B5EF4-FFF2-40B4-BE49-F238E27FC236}">
                <a16:creationId xmlns:a16="http://schemas.microsoft.com/office/drawing/2014/main" id="{EE85F314-898C-EB2E-150D-7DAF59F43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0D123D3-0E1B-1710-38A8-336F28B9C4A4}"/>
              </a:ext>
            </a:extLst>
          </p:cNvPr>
          <p:cNvSpPr txBox="1"/>
          <p:nvPr/>
        </p:nvSpPr>
        <p:spPr>
          <a:xfrm>
            <a:off x="3741420" y="2571750"/>
            <a:ext cx="922020" cy="369332"/>
          </a:xfrm>
          <a:prstGeom prst="rect">
            <a:avLst/>
          </a:prstGeom>
          <a:noFill/>
        </p:spPr>
        <p:txBody>
          <a:bodyPr wrap="square" rtlCol="0">
            <a:spAutoFit/>
          </a:bodyPr>
          <a:lstStyle/>
          <a:p>
            <a:r>
              <a:rPr lang="es-MX" dirty="0" err="1">
                <a:solidFill>
                  <a:schemeClr val="bg1"/>
                </a:solidFill>
              </a:rPr>
              <a:t>Thonny</a:t>
            </a:r>
            <a:endParaRPr lang="es-PE" dirty="0">
              <a:solidFill>
                <a:schemeClr val="bg1"/>
              </a:solidFill>
            </a:endParaRPr>
          </a:p>
        </p:txBody>
      </p:sp>
      <p:sp>
        <p:nvSpPr>
          <p:cNvPr id="5" name="CuadroTexto 4">
            <a:extLst>
              <a:ext uri="{FF2B5EF4-FFF2-40B4-BE49-F238E27FC236}">
                <a16:creationId xmlns:a16="http://schemas.microsoft.com/office/drawing/2014/main" id="{7819135E-E921-ADF1-314F-4E779B10C369}"/>
              </a:ext>
            </a:extLst>
          </p:cNvPr>
          <p:cNvSpPr txBox="1"/>
          <p:nvPr/>
        </p:nvSpPr>
        <p:spPr>
          <a:xfrm>
            <a:off x="2034540" y="1997140"/>
            <a:ext cx="830580" cy="369332"/>
          </a:xfrm>
          <a:prstGeom prst="rect">
            <a:avLst/>
          </a:prstGeom>
          <a:noFill/>
        </p:spPr>
        <p:txBody>
          <a:bodyPr wrap="square" rtlCol="0">
            <a:spAutoFit/>
          </a:bodyPr>
          <a:lstStyle/>
          <a:p>
            <a:r>
              <a:rPr lang="es-MX" dirty="0">
                <a:solidFill>
                  <a:schemeClr val="bg1"/>
                </a:solidFill>
              </a:rPr>
              <a:t>IDLE</a:t>
            </a:r>
            <a:endParaRPr lang="es-PE" dirty="0">
              <a:solidFill>
                <a:schemeClr val="bg1"/>
              </a:solidFill>
            </a:endParaRPr>
          </a:p>
        </p:txBody>
      </p:sp>
      <p:sp>
        <p:nvSpPr>
          <p:cNvPr id="6" name="CuadroTexto 5">
            <a:extLst>
              <a:ext uri="{FF2B5EF4-FFF2-40B4-BE49-F238E27FC236}">
                <a16:creationId xmlns:a16="http://schemas.microsoft.com/office/drawing/2014/main" id="{0CF5EBD0-B53B-5AC0-75DE-D4AF3C13E442}"/>
              </a:ext>
            </a:extLst>
          </p:cNvPr>
          <p:cNvSpPr txBox="1"/>
          <p:nvPr/>
        </p:nvSpPr>
        <p:spPr>
          <a:xfrm>
            <a:off x="127316" y="2633408"/>
            <a:ext cx="1411923" cy="369332"/>
          </a:xfrm>
          <a:prstGeom prst="rect">
            <a:avLst/>
          </a:prstGeom>
          <a:noFill/>
        </p:spPr>
        <p:txBody>
          <a:bodyPr wrap="square" rtlCol="0">
            <a:spAutoFit/>
          </a:bodyPr>
          <a:lstStyle/>
          <a:p>
            <a:r>
              <a:rPr lang="es-MX" dirty="0">
                <a:solidFill>
                  <a:schemeClr val="bg1"/>
                </a:solidFill>
              </a:rPr>
              <a:t>GNU/Emacs</a:t>
            </a:r>
            <a:endParaRPr lang="es-PE" dirty="0">
              <a:solidFill>
                <a:schemeClr val="bg1"/>
              </a:solidFill>
            </a:endParaRPr>
          </a:p>
        </p:txBody>
      </p:sp>
    </p:spTree>
    <p:extLst>
      <p:ext uri="{BB962C8B-B14F-4D97-AF65-F5344CB8AC3E}">
        <p14:creationId xmlns:p14="http://schemas.microsoft.com/office/powerpoint/2010/main" val="35774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94F0F-8ED3-DB36-32E8-5BA29E337AFD}"/>
              </a:ext>
            </a:extLst>
          </p:cNvPr>
          <p:cNvSpPr>
            <a:spLocks noGrp="1"/>
          </p:cNvSpPr>
          <p:nvPr>
            <p:ph type="title"/>
          </p:nvPr>
        </p:nvSpPr>
        <p:spPr>
          <a:xfrm>
            <a:off x="974249" y="535935"/>
            <a:ext cx="3179763" cy="496888"/>
          </a:xfrm>
        </p:spPr>
        <p:txBody>
          <a:bodyPr/>
          <a:lstStyle/>
          <a:p>
            <a:pPr algn="ctr"/>
            <a:r>
              <a:rPr lang="es-MX" sz="3200" dirty="0">
                <a:latin typeface="Montserrat" panose="00000500000000000000" pitchFamily="2" charset="0"/>
              </a:rPr>
              <a:t>¿Qué es un IDE?</a:t>
            </a:r>
            <a:endParaRPr lang="es-PE" sz="3200" dirty="0">
              <a:latin typeface="Montserrat" panose="00000500000000000000" pitchFamily="2" charset="0"/>
            </a:endParaRPr>
          </a:p>
        </p:txBody>
      </p:sp>
      <p:sp>
        <p:nvSpPr>
          <p:cNvPr id="3" name="Marcador de texto 2">
            <a:extLst>
              <a:ext uri="{FF2B5EF4-FFF2-40B4-BE49-F238E27FC236}">
                <a16:creationId xmlns:a16="http://schemas.microsoft.com/office/drawing/2014/main" id="{3F188B15-C7F6-40C8-16D5-AA32966CB5A0}"/>
              </a:ext>
            </a:extLst>
          </p:cNvPr>
          <p:cNvSpPr>
            <a:spLocks noGrp="1"/>
          </p:cNvSpPr>
          <p:nvPr>
            <p:ph type="body" sz="quarter" idx="10"/>
          </p:nvPr>
        </p:nvSpPr>
        <p:spPr>
          <a:xfrm>
            <a:off x="556261" y="1539240"/>
            <a:ext cx="4015740" cy="2819400"/>
          </a:xfrm>
        </p:spPr>
        <p:txBody>
          <a:bodyPr/>
          <a:lstStyle/>
          <a:p>
            <a:pPr marL="0" indent="0" algn="just">
              <a:buNone/>
            </a:pPr>
            <a:r>
              <a:rPr lang="es-MX" b="0" i="0" dirty="0">
                <a:effectLst/>
                <a:latin typeface="Montserrat" panose="00000500000000000000" pitchFamily="2" charset="0"/>
              </a:rPr>
              <a:t>Un IDE, o Entorno de Desarrollo Integrado, es un software que proporciona un conjunto completo de herramientas para desarrollar software de manera eficiente. Básicamente, es un programa que integra varias herramientas útiles para la programación en un solo lugar, lo que facilita la escritura, el depurado y la ejecución de código.</a:t>
            </a:r>
            <a:endParaRPr lang="es-PE" dirty="0">
              <a:latin typeface="Montserrat" panose="00000500000000000000" pitchFamily="2" charset="0"/>
            </a:endParaRPr>
          </a:p>
        </p:txBody>
      </p:sp>
      <p:sp>
        <p:nvSpPr>
          <p:cNvPr id="4" name="Título 1">
            <a:extLst>
              <a:ext uri="{FF2B5EF4-FFF2-40B4-BE49-F238E27FC236}">
                <a16:creationId xmlns:a16="http://schemas.microsoft.com/office/drawing/2014/main" id="{1FD3D1EC-196A-34C7-1A3F-11BAA72FFA7B}"/>
              </a:ext>
            </a:extLst>
          </p:cNvPr>
          <p:cNvSpPr txBox="1">
            <a:spLocks/>
          </p:cNvSpPr>
          <p:nvPr/>
        </p:nvSpPr>
        <p:spPr>
          <a:xfrm>
            <a:off x="4991102" y="494450"/>
            <a:ext cx="3726178" cy="915250"/>
          </a:xfrm>
          <a:prstGeom prst="rect">
            <a:avLst/>
          </a:prstGeom>
        </p:spPr>
        <p:txBody>
          <a:bodyPr lIns="0" tIns="0" rIns="90000" anchor="t">
            <a:noAutofit/>
          </a:bodyPr>
          <a:lstStyle>
            <a:lvl1pPr algn="l" defTabSz="914400" rtl="0" eaLnBrk="1" latinLnBrk="0" hangingPunct="1">
              <a:lnSpc>
                <a:spcPct val="90000"/>
              </a:lnSpc>
              <a:spcBef>
                <a:spcPct val="0"/>
              </a:spcBef>
              <a:buNone/>
              <a:defRPr sz="2600" b="1" i="0" kern="1200">
                <a:solidFill>
                  <a:schemeClr val="tx1"/>
                </a:solidFill>
                <a:latin typeface="Eurostile" charset="0"/>
                <a:ea typeface="Eurostile" charset="0"/>
                <a:cs typeface="Eurostile" charset="0"/>
              </a:defRPr>
            </a:lvl1pPr>
          </a:lstStyle>
          <a:p>
            <a:pPr algn="ctr"/>
            <a:r>
              <a:rPr lang="es-MX" sz="3200" dirty="0">
                <a:latin typeface="Montserrat" panose="00000500000000000000" pitchFamily="2" charset="0"/>
              </a:rPr>
              <a:t>¿Qué es un Editor de texto?</a:t>
            </a:r>
            <a:endParaRPr lang="es-PE" sz="3200" dirty="0">
              <a:latin typeface="Montserrat" panose="00000500000000000000" pitchFamily="2" charset="0"/>
            </a:endParaRPr>
          </a:p>
        </p:txBody>
      </p:sp>
      <p:cxnSp>
        <p:nvCxnSpPr>
          <p:cNvPr id="6" name="Conector: curvado 5">
            <a:extLst>
              <a:ext uri="{FF2B5EF4-FFF2-40B4-BE49-F238E27FC236}">
                <a16:creationId xmlns:a16="http://schemas.microsoft.com/office/drawing/2014/main" id="{B17C4EAF-79A0-9DDC-29F2-D9F82B42BC0B}"/>
              </a:ext>
            </a:extLst>
          </p:cNvPr>
          <p:cNvCxnSpPr/>
          <p:nvPr/>
        </p:nvCxnSpPr>
        <p:spPr>
          <a:xfrm rot="16200000" flipH="1">
            <a:off x="2758015" y="2377015"/>
            <a:ext cx="3864190" cy="99060"/>
          </a:xfrm>
          <a:prstGeom prst="curvedConnector3">
            <a:avLst>
              <a:gd name="adj1" fmla="val 505"/>
            </a:avLst>
          </a:prstGeom>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A5D7B683-90EE-A892-8155-3AAAE9BA3AD2}"/>
              </a:ext>
            </a:extLst>
          </p:cNvPr>
          <p:cNvSpPr txBox="1"/>
          <p:nvPr/>
        </p:nvSpPr>
        <p:spPr>
          <a:xfrm>
            <a:off x="4808219" y="1539240"/>
            <a:ext cx="4221480" cy="2031325"/>
          </a:xfrm>
          <a:prstGeom prst="rect">
            <a:avLst/>
          </a:prstGeom>
          <a:noFill/>
        </p:spPr>
        <p:txBody>
          <a:bodyPr wrap="square">
            <a:spAutoFit/>
          </a:bodyPr>
          <a:lstStyle/>
          <a:p>
            <a:r>
              <a:rPr lang="es-MX" dirty="0">
                <a:latin typeface="Montserrat" panose="00000500000000000000" pitchFamily="2" charset="0"/>
              </a:rPr>
              <a:t>Un editor de texto de código es una herramienta de software diseñada específicamente para escribir, editar y administrar código fuente de programas informáticos sea más fácil y eficiente. </a:t>
            </a:r>
            <a:endParaRPr lang="es-PE" dirty="0">
              <a:latin typeface="Montserrat" panose="00000500000000000000" pitchFamily="2" charset="0"/>
            </a:endParaRPr>
          </a:p>
        </p:txBody>
      </p:sp>
    </p:spTree>
    <p:extLst>
      <p:ext uri="{BB962C8B-B14F-4D97-AF65-F5344CB8AC3E}">
        <p14:creationId xmlns:p14="http://schemas.microsoft.com/office/powerpoint/2010/main" val="295060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
            <a:extLst>
              <a:ext uri="{FF2B5EF4-FFF2-40B4-BE49-F238E27FC236}">
                <a16:creationId xmlns:a16="http://schemas.microsoft.com/office/drawing/2014/main" id="{04EFF277-FE7D-DCF3-9E32-BCA56BDFA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17485080-CAA4-F2D3-6AC2-7D2EBDECF9FF}"/>
              </a:ext>
            </a:extLst>
          </p:cNvPr>
          <p:cNvSpPr>
            <a:spLocks noGrp="1"/>
          </p:cNvSpPr>
          <p:nvPr>
            <p:ph type="title"/>
          </p:nvPr>
        </p:nvSpPr>
        <p:spPr>
          <a:xfrm>
            <a:off x="348297" y="4231747"/>
            <a:ext cx="8689023" cy="911753"/>
          </a:xfrm>
          <a:solidFill>
            <a:srgbClr val="FFC073"/>
          </a:solidFill>
        </p:spPr>
        <p:txBody>
          <a:bodyPr/>
          <a:lstStyle/>
          <a:p>
            <a:pPr algn="ctr"/>
            <a:r>
              <a:rPr lang="es-MX" sz="3200" dirty="0">
                <a:effectLst>
                  <a:outerShdw blurRad="38100" dist="38100" dir="2700000" algn="tl">
                    <a:srgbClr val="000000">
                      <a:alpha val="43137"/>
                    </a:srgbClr>
                  </a:outerShdw>
                </a:effectLst>
                <a:highlight>
                  <a:srgbClr val="FFFF00"/>
                </a:highlight>
                <a:latin typeface="Montserrat" panose="00000500000000000000" pitchFamily="2" charset="0"/>
              </a:rPr>
              <a:t>IMPLEMENTA FUNCIONES PERSONALIZADAS</a:t>
            </a:r>
            <a:endParaRPr lang="es-PE" sz="3200" dirty="0">
              <a:effectLst>
                <a:outerShdw blurRad="38100" dist="38100" dir="2700000" algn="tl">
                  <a:srgbClr val="000000">
                    <a:alpha val="43137"/>
                  </a:srgbClr>
                </a:outerShdw>
              </a:effectLst>
              <a:highlight>
                <a:srgbClr val="FFFF00"/>
              </a:highlight>
              <a:latin typeface="Montserrat" panose="00000500000000000000" pitchFamily="2" charset="0"/>
            </a:endParaRPr>
          </a:p>
        </p:txBody>
      </p:sp>
    </p:spTree>
    <p:extLst>
      <p:ext uri="{BB962C8B-B14F-4D97-AF65-F5344CB8AC3E}">
        <p14:creationId xmlns:p14="http://schemas.microsoft.com/office/powerpoint/2010/main" val="1859552551"/>
      </p:ext>
    </p:extLst>
  </p:cSld>
  <p:clrMapOvr>
    <a:masterClrMapping/>
  </p:clrMapOvr>
</p:sld>
</file>

<file path=ppt/theme/theme1.xml><?xml version="1.0" encoding="utf-8"?>
<a:theme xmlns:a="http://schemas.openxmlformats.org/drawingml/2006/main" name="SENAT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ENAT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12718</TotalTime>
  <Words>764</Words>
  <Application>Microsoft Office PowerPoint</Application>
  <PresentationFormat>Presentación en pantalla (16:9)</PresentationFormat>
  <Paragraphs>45</Paragraphs>
  <Slides>37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37</vt:i4>
      </vt:variant>
    </vt:vector>
  </HeadingPairs>
  <TitlesOfParts>
    <vt:vector size="47" baseType="lpstr">
      <vt:lpstr>.AppleSystemUIFont</vt:lpstr>
      <vt:lpstr>Arial</vt:lpstr>
      <vt:lpstr>Arial Rounded MT Bold</vt:lpstr>
      <vt:lpstr>Calibri</vt:lpstr>
      <vt:lpstr>Eurostile</vt:lpstr>
      <vt:lpstr>Montserrat</vt:lpstr>
      <vt:lpstr>Segoe UI</vt:lpstr>
      <vt:lpstr>Wingdings</vt:lpstr>
      <vt:lpstr>SENATI</vt:lpstr>
      <vt:lpstr>1_SENATI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un IDE?</vt:lpstr>
      <vt:lpstr>IMPLEMENTA FUNCIONES PERSONALIZADAS</vt:lpstr>
      <vt:lpstr>Presentación de PowerPoint</vt:lpstr>
      <vt:lpstr>Presentación de PowerPoint</vt:lpstr>
      <vt:lpstr>Presentación de PowerPoint</vt:lpstr>
      <vt:lpstr>Presentación de PowerPoint</vt:lpstr>
      <vt:lpstr>¿Qué es módulo?</vt:lpstr>
      <vt:lpstr>Presentación de PowerPoint</vt:lpstr>
      <vt:lpstr>¿Qué son los paquetes en Python?</vt:lpstr>
      <vt:lpstr>¿Qué son los paquetes en Python?</vt:lpstr>
      <vt:lpstr>LISTAS (array)</vt:lpstr>
      <vt:lpstr>Presentación de PowerPoint</vt:lpstr>
      <vt:lpstr>Presentación de PowerPoint</vt:lpstr>
      <vt:lpstr>Presentación de PowerPoint</vt:lpstr>
      <vt:lpstr>Presentación de PowerPoint</vt:lpstr>
      <vt:lpstr>¿QUÉ ES UNA GUI?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dc:creator>
  <cp:lastModifiedBy>Gabriel Ojitos Landa</cp:lastModifiedBy>
  <cp:revision>566</cp:revision>
  <dcterms:created xsi:type="dcterms:W3CDTF">2017-10-02T17:49:11Z</dcterms:created>
  <dcterms:modified xsi:type="dcterms:W3CDTF">2024-02-26T07:30:04Z</dcterms:modified>
</cp:coreProperties>
</file>